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90" r:id="rId2"/>
    <p:sldId id="261" r:id="rId3"/>
    <p:sldId id="374" r:id="rId4"/>
    <p:sldId id="260" r:id="rId5"/>
    <p:sldId id="272" r:id="rId6"/>
    <p:sldId id="273"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413" r:id="rId27"/>
    <p:sldId id="395" r:id="rId28"/>
    <p:sldId id="396" r:id="rId29"/>
    <p:sldId id="291"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298" r:id="rId45"/>
    <p:sldId id="299" r:id="rId46"/>
    <p:sldId id="412"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2" pos="1701" userDrawn="1">
          <p15:clr>
            <a:srgbClr val="A4A3A4"/>
          </p15:clr>
        </p15:guide>
        <p15:guide id="2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DBD"/>
    <a:srgbClr val="666666"/>
    <a:srgbClr val="48AE64"/>
    <a:srgbClr val="02A5A5"/>
    <a:srgbClr val="49A5E6"/>
    <a:srgbClr val="2DCCCD"/>
    <a:srgbClr val="02A59C"/>
    <a:srgbClr val="D3D3D3"/>
    <a:srgbClr val="5AC4C4"/>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0E370-55A6-47F7-8A21-4EDFE9618E5A}" v="426" dt="2023-03-08T10:53:27.78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6716" autoAdjust="0"/>
  </p:normalViewPr>
  <p:slideViewPr>
    <p:cSldViewPr snapToGrid="0">
      <p:cViewPr varScale="1">
        <p:scale>
          <a:sx n="114" d="100"/>
          <a:sy n="114" d="100"/>
        </p:scale>
        <p:origin x="162" y="90"/>
      </p:cViewPr>
      <p:guideLst>
        <p:guide pos="1701"/>
        <p:guide orient="horz" pos="1620"/>
      </p:guideLst>
    </p:cSldViewPr>
  </p:slideViewPr>
  <p:notesTextViewPr>
    <p:cViewPr>
      <p:scale>
        <a:sx n="1" d="1"/>
        <a:sy n="1" d="1"/>
      </p:scale>
      <p:origin x="0" y="0"/>
    </p:cViewPr>
  </p:notesTextViewPr>
  <p:sorterViewPr>
    <p:cViewPr>
      <p:scale>
        <a:sx n="100" d="100"/>
        <a:sy n="100" d="100"/>
      </p:scale>
      <p:origin x="0" y="-328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aro Ramirez-Cardenas" userId="29c4151bb4d650b1" providerId="LiveId" clId="{C090E370-55A6-47F7-8A21-4EDFE9618E5A}"/>
    <pc:docChg chg="undo redo custSel delSld modSld">
      <pc:chgData name="Alvaro Ramirez-Cardenas" userId="29c4151bb4d650b1" providerId="LiveId" clId="{C090E370-55A6-47F7-8A21-4EDFE9618E5A}" dt="2023-03-08T10:53:27.784" v="1172"/>
      <pc:docMkLst>
        <pc:docMk/>
      </pc:docMkLst>
      <pc:sldChg chg="del">
        <pc:chgData name="Alvaro Ramirez-Cardenas" userId="29c4151bb4d650b1" providerId="LiveId" clId="{C090E370-55A6-47F7-8A21-4EDFE9618E5A}" dt="2023-03-08T09:53:47.766" v="1074" actId="47"/>
        <pc:sldMkLst>
          <pc:docMk/>
          <pc:sldMk cId="3390575605" sldId="271"/>
        </pc:sldMkLst>
      </pc:sldChg>
      <pc:sldChg chg="addSp delSp modSp mod">
        <pc:chgData name="Alvaro Ramirez-Cardenas" userId="29c4151bb4d650b1" providerId="LiveId" clId="{C090E370-55A6-47F7-8A21-4EDFE9618E5A}" dt="2023-03-08T10:28:42.457" v="1109" actId="1076"/>
        <pc:sldMkLst>
          <pc:docMk/>
          <pc:sldMk cId="861146944" sldId="272"/>
        </pc:sldMkLst>
        <pc:picChg chg="add mod">
          <ac:chgData name="Alvaro Ramirez-Cardenas" userId="29c4151bb4d650b1" providerId="LiveId" clId="{C090E370-55A6-47F7-8A21-4EDFE9618E5A}" dt="2023-03-08T10:28:42.457" v="1109" actId="1076"/>
          <ac:picMkLst>
            <pc:docMk/>
            <pc:sldMk cId="861146944" sldId="272"/>
            <ac:picMk id="6" creationId="{0D9A1C78-FE94-4539-D0D6-F8D3B182B105}"/>
          </ac:picMkLst>
        </pc:picChg>
        <pc:picChg chg="mod">
          <ac:chgData name="Alvaro Ramirez-Cardenas" userId="29c4151bb4d650b1" providerId="LiveId" clId="{C090E370-55A6-47F7-8A21-4EDFE9618E5A}" dt="2023-03-07T12:42:42.220" v="0" actId="1036"/>
          <ac:picMkLst>
            <pc:docMk/>
            <pc:sldMk cId="861146944" sldId="272"/>
            <ac:picMk id="13" creationId="{3F51CC1D-D11A-113D-07E6-378F41F39BC4}"/>
          </ac:picMkLst>
        </pc:picChg>
        <pc:picChg chg="del">
          <ac:chgData name="Alvaro Ramirez-Cardenas" userId="29c4151bb4d650b1" providerId="LiveId" clId="{C090E370-55A6-47F7-8A21-4EDFE9618E5A}" dt="2023-03-08T10:28:37.086" v="1107" actId="478"/>
          <ac:picMkLst>
            <pc:docMk/>
            <pc:sldMk cId="861146944" sldId="272"/>
            <ac:picMk id="16" creationId="{2D1919D4-C349-0820-3793-F0843456D18A}"/>
          </ac:picMkLst>
        </pc:picChg>
      </pc:sldChg>
      <pc:sldChg chg="addSp delSp modSp mod">
        <pc:chgData name="Alvaro Ramirez-Cardenas" userId="29c4151bb4d650b1" providerId="LiveId" clId="{C090E370-55A6-47F7-8A21-4EDFE9618E5A}" dt="2023-03-07T15:32:29.369" v="237" actId="1076"/>
        <pc:sldMkLst>
          <pc:docMk/>
          <pc:sldMk cId="4016958360" sldId="273"/>
        </pc:sldMkLst>
        <pc:graphicFrameChg chg="add del mod">
          <ac:chgData name="Alvaro Ramirez-Cardenas" userId="29c4151bb4d650b1" providerId="LiveId" clId="{C090E370-55A6-47F7-8A21-4EDFE9618E5A}" dt="2023-03-07T12:48:38.709" v="25" actId="478"/>
          <ac:graphicFrameMkLst>
            <pc:docMk/>
            <pc:sldMk cId="4016958360" sldId="273"/>
            <ac:graphicFrameMk id="3" creationId="{5FFCC484-1DF0-47A4-B741-3757F2E7E631}"/>
          </ac:graphicFrameMkLst>
        </pc:graphicFrameChg>
        <pc:graphicFrameChg chg="add del mod">
          <ac:chgData name="Alvaro Ramirez-Cardenas" userId="29c4151bb4d650b1" providerId="LiveId" clId="{C090E370-55A6-47F7-8A21-4EDFE9618E5A}" dt="2023-03-07T12:50:32.324" v="41" actId="478"/>
          <ac:graphicFrameMkLst>
            <pc:docMk/>
            <pc:sldMk cId="4016958360" sldId="273"/>
            <ac:graphicFrameMk id="9" creationId="{EFCBB09E-9D62-4B5F-8FB1-788E960CF693}"/>
          </ac:graphicFrameMkLst>
        </pc:graphicFrameChg>
        <pc:picChg chg="add mod">
          <ac:chgData name="Alvaro Ramirez-Cardenas" userId="29c4151bb4d650b1" providerId="LiveId" clId="{C090E370-55A6-47F7-8A21-4EDFE9618E5A}" dt="2023-03-07T15:32:29.369" v="237" actId="1076"/>
          <ac:picMkLst>
            <pc:docMk/>
            <pc:sldMk cId="4016958360" sldId="273"/>
            <ac:picMk id="3" creationId="{73605EAB-0720-4CDD-6A8B-D26DF4BBC54B}"/>
          </ac:picMkLst>
        </pc:picChg>
        <pc:picChg chg="add mod">
          <ac:chgData name="Alvaro Ramirez-Cardenas" userId="29c4151bb4d650b1" providerId="LiveId" clId="{C090E370-55A6-47F7-8A21-4EDFE9618E5A}" dt="2023-03-07T12:48:58.433" v="29" actId="14100"/>
          <ac:picMkLst>
            <pc:docMk/>
            <pc:sldMk cId="4016958360" sldId="273"/>
            <ac:picMk id="7" creationId="{548D9403-FC33-687B-FEB0-0AC80DE60E5B}"/>
          </ac:picMkLst>
        </pc:picChg>
        <pc:picChg chg="del">
          <ac:chgData name="Alvaro Ramirez-Cardenas" userId="29c4151bb4d650b1" providerId="LiveId" clId="{C090E370-55A6-47F7-8A21-4EDFE9618E5A}" dt="2023-03-07T12:49:04.146" v="30" actId="478"/>
          <ac:picMkLst>
            <pc:docMk/>
            <pc:sldMk cId="4016958360" sldId="273"/>
            <ac:picMk id="8" creationId="{32B0467D-FB20-9A72-DD80-4BDC7ADDDEE2}"/>
          </ac:picMkLst>
        </pc:picChg>
        <pc:picChg chg="add del mod">
          <ac:chgData name="Alvaro Ramirez-Cardenas" userId="29c4151bb4d650b1" providerId="LiveId" clId="{C090E370-55A6-47F7-8A21-4EDFE9618E5A}" dt="2023-03-07T15:32:05.330" v="233" actId="478"/>
          <ac:picMkLst>
            <pc:docMk/>
            <pc:sldMk cId="4016958360" sldId="273"/>
            <ac:picMk id="10" creationId="{9A6E6368-D869-041A-745E-74D873E8977E}"/>
          </ac:picMkLst>
        </pc:picChg>
        <pc:picChg chg="del">
          <ac:chgData name="Alvaro Ramirez-Cardenas" userId="29c4151bb4d650b1" providerId="LiveId" clId="{C090E370-55A6-47F7-8A21-4EDFE9618E5A}" dt="2023-03-07T12:45:27.475" v="1" actId="478"/>
          <ac:picMkLst>
            <pc:docMk/>
            <pc:sldMk cId="4016958360" sldId="273"/>
            <ac:picMk id="11" creationId="{E09B905C-368C-626D-08A3-CA9062E3A64E}"/>
          </ac:picMkLst>
        </pc:picChg>
      </pc:sldChg>
      <pc:sldChg chg="addSp delSp modSp mod">
        <pc:chgData name="Alvaro Ramirez-Cardenas" userId="29c4151bb4d650b1" providerId="LiveId" clId="{C090E370-55A6-47F7-8A21-4EDFE9618E5A}" dt="2023-03-08T09:06:52.509" v="721"/>
        <pc:sldMkLst>
          <pc:docMk/>
          <pc:sldMk cId="2296530634" sldId="291"/>
        </pc:sldMkLst>
        <pc:spChg chg="mod">
          <ac:chgData name="Alvaro Ramirez-Cardenas" userId="29c4151bb4d650b1" providerId="LiveId" clId="{C090E370-55A6-47F7-8A21-4EDFE9618E5A}" dt="2023-03-08T09:06:52.509" v="721"/>
          <ac:spMkLst>
            <pc:docMk/>
            <pc:sldMk cId="2296530634" sldId="291"/>
            <ac:spMk id="8" creationId="{DB584F18-13A9-208C-1E9F-2CB5A6E71187}"/>
          </ac:spMkLst>
        </pc:spChg>
        <pc:spChg chg="add mod">
          <ac:chgData name="Alvaro Ramirez-Cardenas" userId="29c4151bb4d650b1" providerId="LiveId" clId="{C090E370-55A6-47F7-8A21-4EDFE9618E5A}" dt="2023-03-08T09:05:50.964" v="708"/>
          <ac:spMkLst>
            <pc:docMk/>
            <pc:sldMk cId="2296530634" sldId="291"/>
            <ac:spMk id="10" creationId="{09E2FABF-2252-A792-C6E5-4288FD818820}"/>
          </ac:spMkLst>
        </pc:spChg>
        <pc:picChg chg="del">
          <ac:chgData name="Alvaro Ramirez-Cardenas" userId="29c4151bb4d650b1" providerId="LiveId" clId="{C090E370-55A6-47F7-8A21-4EDFE9618E5A}" dt="2023-03-08T09:06:15.321" v="715" actId="478"/>
          <ac:picMkLst>
            <pc:docMk/>
            <pc:sldMk cId="2296530634" sldId="291"/>
            <ac:picMk id="9" creationId="{3536CBF2-6D59-CB7B-C6B8-9F22A58906A9}"/>
          </ac:picMkLst>
        </pc:picChg>
        <pc:picChg chg="add mod">
          <ac:chgData name="Alvaro Ramirez-Cardenas" userId="29c4151bb4d650b1" providerId="LiveId" clId="{C090E370-55A6-47F7-8A21-4EDFE9618E5A}" dt="2023-03-08T09:06:41.775" v="720" actId="1076"/>
          <ac:picMkLst>
            <pc:docMk/>
            <pc:sldMk cId="2296530634" sldId="291"/>
            <ac:picMk id="11" creationId="{D9705806-F258-8503-C668-D6049913BA14}"/>
          </ac:picMkLst>
        </pc:picChg>
      </pc:sldChg>
      <pc:sldChg chg="addSp modSp">
        <pc:chgData name="Alvaro Ramirez-Cardenas" userId="29c4151bb4d650b1" providerId="LiveId" clId="{C090E370-55A6-47F7-8A21-4EDFE9618E5A}" dt="2023-03-08T10:53:27.784" v="1172"/>
        <pc:sldMkLst>
          <pc:docMk/>
          <pc:sldMk cId="1022169633" sldId="299"/>
        </pc:sldMkLst>
        <pc:spChg chg="add mod">
          <ac:chgData name="Alvaro Ramirez-Cardenas" userId="29c4151bb4d650b1" providerId="LiveId" clId="{C090E370-55A6-47F7-8A21-4EDFE9618E5A}" dt="2023-03-08T10:53:27.784" v="1172"/>
          <ac:spMkLst>
            <pc:docMk/>
            <pc:sldMk cId="1022169633" sldId="299"/>
            <ac:spMk id="3" creationId="{BC6E3C05-0B22-B362-C46B-CB81C0296F8D}"/>
          </ac:spMkLst>
        </pc:spChg>
      </pc:sldChg>
      <pc:sldChg chg="addSp delSp modSp mod">
        <pc:chgData name="Alvaro Ramirez-Cardenas" userId="29c4151bb4d650b1" providerId="LiveId" clId="{C090E370-55A6-47F7-8A21-4EDFE9618E5A}" dt="2023-03-08T10:45:50.093" v="1120" actId="1076"/>
        <pc:sldMkLst>
          <pc:docMk/>
          <pc:sldMk cId="2381368380" sldId="375"/>
        </pc:sldMkLst>
        <pc:spChg chg="add mod">
          <ac:chgData name="Alvaro Ramirez-Cardenas" userId="29c4151bb4d650b1" providerId="LiveId" clId="{C090E370-55A6-47F7-8A21-4EDFE9618E5A}" dt="2023-03-08T10:45:50.093" v="1120" actId="1076"/>
          <ac:spMkLst>
            <pc:docMk/>
            <pc:sldMk cId="2381368380" sldId="375"/>
            <ac:spMk id="7" creationId="{25122AD0-C082-85CF-86C2-757791F1F9A4}"/>
          </ac:spMkLst>
        </pc:spChg>
        <pc:graphicFrameChg chg="add del mod">
          <ac:chgData name="Alvaro Ramirez-Cardenas" userId="29c4151bb4d650b1" providerId="LiveId" clId="{C090E370-55A6-47F7-8A21-4EDFE9618E5A}" dt="2023-03-07T12:55:19.853" v="69" actId="478"/>
          <ac:graphicFrameMkLst>
            <pc:docMk/>
            <pc:sldMk cId="2381368380" sldId="375"/>
            <ac:graphicFrameMk id="8" creationId="{490DFC63-DC46-4884-A35A-9639B4C12445}"/>
          </ac:graphicFrameMkLst>
        </pc:graphicFrameChg>
        <pc:picChg chg="add mod">
          <ac:chgData name="Alvaro Ramirez-Cardenas" userId="29c4151bb4d650b1" providerId="LiveId" clId="{C090E370-55A6-47F7-8A21-4EDFE9618E5A}" dt="2023-03-07T12:53:55.595" v="57" actId="1038"/>
          <ac:picMkLst>
            <pc:docMk/>
            <pc:sldMk cId="2381368380" sldId="375"/>
            <ac:picMk id="3" creationId="{25E6DA00-C4E5-53EA-EEEF-08CC2A7F8DD9}"/>
          </ac:picMkLst>
        </pc:picChg>
        <pc:picChg chg="del">
          <ac:chgData name="Alvaro Ramirez-Cardenas" userId="29c4151bb4d650b1" providerId="LiveId" clId="{C090E370-55A6-47F7-8A21-4EDFE9618E5A}" dt="2023-03-07T12:53:23.334" v="46" actId="478"/>
          <ac:picMkLst>
            <pc:docMk/>
            <pc:sldMk cId="2381368380" sldId="375"/>
            <ac:picMk id="7" creationId="{8E92BB0B-7824-AD56-01C8-2B6552FDA213}"/>
          </ac:picMkLst>
        </pc:picChg>
        <pc:picChg chg="add mod">
          <ac:chgData name="Alvaro Ramirez-Cardenas" userId="29c4151bb4d650b1" providerId="LiveId" clId="{C090E370-55A6-47F7-8A21-4EDFE9618E5A}" dt="2023-03-07T12:55:24.724" v="71" actId="1076"/>
          <ac:picMkLst>
            <pc:docMk/>
            <pc:sldMk cId="2381368380" sldId="375"/>
            <ac:picMk id="9" creationId="{E17913B1-9321-8104-A115-7B2B3E317B49}"/>
          </ac:picMkLst>
        </pc:picChg>
        <pc:picChg chg="del">
          <ac:chgData name="Alvaro Ramirez-Cardenas" userId="29c4151bb4d650b1" providerId="LiveId" clId="{C090E370-55A6-47F7-8A21-4EDFE9618E5A}" dt="2023-03-07T12:54:29.962" v="58" actId="478"/>
          <ac:picMkLst>
            <pc:docMk/>
            <pc:sldMk cId="2381368380" sldId="375"/>
            <ac:picMk id="10" creationId="{6738DBF1-1D9F-FABD-CE7B-EB293A87AFD3}"/>
          </ac:picMkLst>
        </pc:picChg>
      </pc:sldChg>
      <pc:sldChg chg="addSp delSp modSp mod">
        <pc:chgData name="Alvaro Ramirez-Cardenas" userId="29c4151bb4d650b1" providerId="LiveId" clId="{C090E370-55A6-47F7-8A21-4EDFE9618E5A}" dt="2023-03-07T13:00:02.961" v="111" actId="1035"/>
        <pc:sldMkLst>
          <pc:docMk/>
          <pc:sldMk cId="1524721360" sldId="376"/>
        </pc:sldMkLst>
        <pc:graphicFrameChg chg="add del mod">
          <ac:chgData name="Alvaro Ramirez-Cardenas" userId="29c4151bb4d650b1" providerId="LiveId" clId="{C090E370-55A6-47F7-8A21-4EDFE9618E5A}" dt="2023-03-07T12:58:02.147" v="84" actId="478"/>
          <ac:graphicFrameMkLst>
            <pc:docMk/>
            <pc:sldMk cId="1524721360" sldId="376"/>
            <ac:graphicFrameMk id="3" creationId="{747B5C57-BC8C-4E0C-9F13-A5BBA04924BB}"/>
          </ac:graphicFrameMkLst>
        </pc:graphicFrameChg>
        <pc:graphicFrameChg chg="add del mod">
          <ac:chgData name="Alvaro Ramirez-Cardenas" userId="29c4151bb4d650b1" providerId="LiveId" clId="{C090E370-55A6-47F7-8A21-4EDFE9618E5A}" dt="2023-03-07T12:59:52.458" v="106" actId="478"/>
          <ac:graphicFrameMkLst>
            <pc:docMk/>
            <pc:sldMk cId="1524721360" sldId="376"/>
            <ac:graphicFrameMk id="8" creationId="{FCCCE52B-DA4E-42B8-8F76-1B669E483053}"/>
          </ac:graphicFrameMkLst>
        </pc:graphicFrameChg>
        <pc:picChg chg="add mod">
          <ac:chgData name="Alvaro Ramirez-Cardenas" userId="29c4151bb4d650b1" providerId="LiveId" clId="{C090E370-55A6-47F7-8A21-4EDFE9618E5A}" dt="2023-03-07T12:58:12.992" v="89" actId="1035"/>
          <ac:picMkLst>
            <pc:docMk/>
            <pc:sldMk cId="1524721360" sldId="376"/>
            <ac:picMk id="7" creationId="{73304DE7-79FB-0B94-5782-DF05A18F8C5B}"/>
          </ac:picMkLst>
        </pc:picChg>
        <pc:picChg chg="del">
          <ac:chgData name="Alvaro Ramirez-Cardenas" userId="29c4151bb4d650b1" providerId="LiveId" clId="{C090E370-55A6-47F7-8A21-4EDFE9618E5A}" dt="2023-03-07T12:56:21.189" v="72" actId="478"/>
          <ac:picMkLst>
            <pc:docMk/>
            <pc:sldMk cId="1524721360" sldId="376"/>
            <ac:picMk id="9" creationId="{BD239F53-A5FD-7B3D-A729-F21BDC0C40FF}"/>
          </ac:picMkLst>
        </pc:picChg>
        <pc:picChg chg="add mod">
          <ac:chgData name="Alvaro Ramirez-Cardenas" userId="29c4151bb4d650b1" providerId="LiveId" clId="{C090E370-55A6-47F7-8A21-4EDFE9618E5A}" dt="2023-03-07T13:00:02.961" v="111" actId="1035"/>
          <ac:picMkLst>
            <pc:docMk/>
            <pc:sldMk cId="1524721360" sldId="376"/>
            <ac:picMk id="10" creationId="{AC52B38E-970F-B5FC-F089-D995D5C4CE5B}"/>
          </ac:picMkLst>
        </pc:picChg>
        <pc:picChg chg="del">
          <ac:chgData name="Alvaro Ramirez-Cardenas" userId="29c4151bb4d650b1" providerId="LiveId" clId="{C090E370-55A6-47F7-8A21-4EDFE9618E5A}" dt="2023-03-07T12:58:58.134" v="90" actId="478"/>
          <ac:picMkLst>
            <pc:docMk/>
            <pc:sldMk cId="1524721360" sldId="376"/>
            <ac:picMk id="11" creationId="{D6F1CA63-4B35-0306-84BC-9D7BA6B0FF98}"/>
          </ac:picMkLst>
        </pc:picChg>
      </pc:sldChg>
      <pc:sldChg chg="addSp delSp modSp mod">
        <pc:chgData name="Alvaro Ramirez-Cardenas" userId="29c4151bb4d650b1" providerId="LiveId" clId="{C090E370-55A6-47F7-8A21-4EDFE9618E5A}" dt="2023-03-07T15:17:03.280" v="149" actId="14100"/>
        <pc:sldMkLst>
          <pc:docMk/>
          <pc:sldMk cId="827082829" sldId="377"/>
        </pc:sldMkLst>
        <pc:graphicFrameChg chg="add mod">
          <ac:chgData name="Alvaro Ramirez-Cardenas" userId="29c4151bb4d650b1" providerId="LiveId" clId="{C090E370-55A6-47F7-8A21-4EDFE9618E5A}" dt="2023-03-07T15:12:52.843" v="115"/>
          <ac:graphicFrameMkLst>
            <pc:docMk/>
            <pc:sldMk cId="827082829" sldId="377"/>
            <ac:graphicFrameMk id="6" creationId="{C8A2B74E-C753-4DB2-B81A-B1414D0CC1AE}"/>
          </ac:graphicFrameMkLst>
        </pc:graphicFrameChg>
        <pc:graphicFrameChg chg="add del mod">
          <ac:chgData name="Alvaro Ramirez-Cardenas" userId="29c4151bb4d650b1" providerId="LiveId" clId="{C090E370-55A6-47F7-8A21-4EDFE9618E5A}" dt="2023-03-07T15:13:57.538" v="124" actId="478"/>
          <ac:graphicFrameMkLst>
            <pc:docMk/>
            <pc:sldMk cId="827082829" sldId="377"/>
            <ac:graphicFrameMk id="8" creationId="{C8A2B74E-C753-4DB2-B81A-B1414D0CC1AE}"/>
          </ac:graphicFrameMkLst>
        </pc:graphicFrameChg>
        <pc:graphicFrameChg chg="add mod">
          <ac:chgData name="Alvaro Ramirez-Cardenas" userId="29c4151bb4d650b1" providerId="LiveId" clId="{C090E370-55A6-47F7-8A21-4EDFE9618E5A}" dt="2023-03-07T15:17:03.280" v="149" actId="14100"/>
          <ac:graphicFrameMkLst>
            <pc:docMk/>
            <pc:sldMk cId="827082829" sldId="377"/>
            <ac:graphicFrameMk id="10" creationId="{F9CE7853-332F-4999-9C9A-7B1DA21AA797}"/>
          </ac:graphicFrameMkLst>
        </pc:graphicFrameChg>
        <pc:picChg chg="del">
          <ac:chgData name="Alvaro Ramirez-Cardenas" userId="29c4151bb4d650b1" providerId="LiveId" clId="{C090E370-55A6-47F7-8A21-4EDFE9618E5A}" dt="2023-03-07T15:12:48.385" v="112" actId="478"/>
          <ac:picMkLst>
            <pc:docMk/>
            <pc:sldMk cId="827082829" sldId="377"/>
            <ac:picMk id="3" creationId="{63D932BC-1F5C-40ED-3020-DBDB45811230}"/>
          </ac:picMkLst>
        </pc:picChg>
        <pc:picChg chg="del">
          <ac:chgData name="Alvaro Ramirez-Cardenas" userId="29c4151bb4d650b1" providerId="LiveId" clId="{C090E370-55A6-47F7-8A21-4EDFE9618E5A}" dt="2023-03-07T15:16:11.626" v="135" actId="478"/>
          <ac:picMkLst>
            <pc:docMk/>
            <pc:sldMk cId="827082829" sldId="377"/>
            <ac:picMk id="7" creationId="{226C7927-0B36-69FF-B2E6-6CC0A95A9332}"/>
          </ac:picMkLst>
        </pc:picChg>
        <pc:picChg chg="add mod">
          <ac:chgData name="Alvaro Ramirez-Cardenas" userId="29c4151bb4d650b1" providerId="LiveId" clId="{C090E370-55A6-47F7-8A21-4EDFE9618E5A}" dt="2023-03-07T15:14:07.537" v="134" actId="1036"/>
          <ac:picMkLst>
            <pc:docMk/>
            <pc:sldMk cId="827082829" sldId="377"/>
            <ac:picMk id="9" creationId="{1227290D-8B29-2660-685E-77EF6B84280A}"/>
          </ac:picMkLst>
        </pc:picChg>
      </pc:sldChg>
      <pc:sldChg chg="addSp delSp modSp mod">
        <pc:chgData name="Alvaro Ramirez-Cardenas" userId="29c4151bb4d650b1" providerId="LiveId" clId="{C090E370-55A6-47F7-8A21-4EDFE9618E5A}" dt="2023-03-08T10:45:34.045" v="1118"/>
        <pc:sldMkLst>
          <pc:docMk/>
          <pc:sldMk cId="2552788805" sldId="379"/>
        </pc:sldMkLst>
        <pc:spChg chg="add mod">
          <ac:chgData name="Alvaro Ramirez-Cardenas" userId="29c4151bb4d650b1" providerId="LiveId" clId="{C090E370-55A6-47F7-8A21-4EDFE9618E5A}" dt="2023-03-08T10:45:34.045" v="1118"/>
          <ac:spMkLst>
            <pc:docMk/>
            <pc:sldMk cId="2552788805" sldId="379"/>
            <ac:spMk id="5" creationId="{7D813259-1C8E-0418-FC34-B83914F4834F}"/>
          </ac:spMkLst>
        </pc:spChg>
        <pc:graphicFrameChg chg="add mod modGraphic">
          <ac:chgData name="Alvaro Ramirez-Cardenas" userId="29c4151bb4d650b1" providerId="LiveId" clId="{C090E370-55A6-47F7-8A21-4EDFE9618E5A}" dt="2023-03-08T10:44:44.214" v="1115" actId="14100"/>
          <ac:graphicFrameMkLst>
            <pc:docMk/>
            <pc:sldMk cId="2552788805" sldId="379"/>
            <ac:graphicFrameMk id="4" creationId="{FEFE3571-9F09-920A-784F-07CA69663718}"/>
          </ac:graphicFrameMkLst>
        </pc:graphicFrameChg>
        <pc:picChg chg="del mod">
          <ac:chgData name="Alvaro Ramirez-Cardenas" userId="29c4151bb4d650b1" providerId="LiveId" clId="{C090E370-55A6-47F7-8A21-4EDFE9618E5A}" dt="2023-03-08T10:44:14.725" v="1110" actId="478"/>
          <ac:picMkLst>
            <pc:docMk/>
            <pc:sldMk cId="2552788805" sldId="379"/>
            <ac:picMk id="6" creationId="{022EBA2C-BB33-061E-EDBA-504FBD3C302D}"/>
          </ac:picMkLst>
        </pc:picChg>
      </pc:sldChg>
      <pc:sldChg chg="addSp delSp modSp mod">
        <pc:chgData name="Alvaro Ramirez-Cardenas" userId="29c4151bb4d650b1" providerId="LiveId" clId="{C090E370-55A6-47F7-8A21-4EDFE9618E5A}" dt="2023-03-07T15:33:25.448" v="251" actId="14100"/>
        <pc:sldMkLst>
          <pc:docMk/>
          <pc:sldMk cId="3220541072" sldId="380"/>
        </pc:sldMkLst>
        <pc:graphicFrameChg chg="add del mod">
          <ac:chgData name="Alvaro Ramirez-Cardenas" userId="29c4151bb4d650b1" providerId="LiveId" clId="{C090E370-55A6-47F7-8A21-4EDFE9618E5A}" dt="2023-03-07T15:20:22.712" v="165" actId="478"/>
          <ac:graphicFrameMkLst>
            <pc:docMk/>
            <pc:sldMk cId="3220541072" sldId="380"/>
            <ac:graphicFrameMk id="3" creationId="{6A63C598-7B29-4B79-AB1D-BD9A09EB7A3D}"/>
          </ac:graphicFrameMkLst>
        </pc:graphicFrameChg>
        <pc:graphicFrameChg chg="add del mod">
          <ac:chgData name="Alvaro Ramirez-Cardenas" userId="29c4151bb4d650b1" providerId="LiveId" clId="{C090E370-55A6-47F7-8A21-4EDFE9618E5A}" dt="2023-03-07T15:23:39.891" v="198" actId="478"/>
          <ac:graphicFrameMkLst>
            <pc:docMk/>
            <pc:sldMk cId="3220541072" sldId="380"/>
            <ac:graphicFrameMk id="8" creationId="{37932A7F-4EC3-434C-A322-42525E913406}"/>
          </ac:graphicFrameMkLst>
        </pc:graphicFrameChg>
        <pc:picChg chg="add mod">
          <ac:chgData name="Alvaro Ramirez-Cardenas" userId="29c4151bb4d650b1" providerId="LiveId" clId="{C090E370-55A6-47F7-8A21-4EDFE9618E5A}" dt="2023-03-07T15:20:36.618" v="182" actId="1037"/>
          <ac:picMkLst>
            <pc:docMk/>
            <pc:sldMk cId="3220541072" sldId="380"/>
            <ac:picMk id="7" creationId="{A2E29E69-1867-C7A4-E3AE-031C7CC3887A}"/>
          </ac:picMkLst>
        </pc:picChg>
        <pc:picChg chg="del">
          <ac:chgData name="Alvaro Ramirez-Cardenas" userId="29c4151bb4d650b1" providerId="LiveId" clId="{C090E370-55A6-47F7-8A21-4EDFE9618E5A}" dt="2023-03-07T15:19:08.616" v="151" actId="478"/>
          <ac:picMkLst>
            <pc:docMk/>
            <pc:sldMk cId="3220541072" sldId="380"/>
            <ac:picMk id="9" creationId="{4164FA7A-DDD9-8C17-6E6C-A4232E62B50F}"/>
          </ac:picMkLst>
        </pc:picChg>
        <pc:picChg chg="del">
          <ac:chgData name="Alvaro Ramirez-Cardenas" userId="29c4151bb4d650b1" providerId="LiveId" clId="{C090E370-55A6-47F7-8A21-4EDFE9618E5A}" dt="2023-03-07T15:20:39.249" v="183" actId="478"/>
          <ac:picMkLst>
            <pc:docMk/>
            <pc:sldMk cId="3220541072" sldId="380"/>
            <ac:picMk id="10" creationId="{9053A274-600D-E463-B977-F7E181381101}"/>
          </ac:picMkLst>
        </pc:picChg>
        <pc:picChg chg="add del mod">
          <ac:chgData name="Alvaro Ramirez-Cardenas" userId="29c4151bb4d650b1" providerId="LiveId" clId="{C090E370-55A6-47F7-8A21-4EDFE9618E5A}" dt="2023-03-07T15:33:02.015" v="238" actId="478"/>
          <ac:picMkLst>
            <pc:docMk/>
            <pc:sldMk cId="3220541072" sldId="380"/>
            <ac:picMk id="11" creationId="{0F846FFF-834B-3A9A-4F09-668F1D11E418}"/>
          </ac:picMkLst>
        </pc:picChg>
        <pc:picChg chg="add mod">
          <ac:chgData name="Alvaro Ramirez-Cardenas" userId="29c4151bb4d650b1" providerId="LiveId" clId="{C090E370-55A6-47F7-8A21-4EDFE9618E5A}" dt="2023-03-07T15:33:25.448" v="251" actId="14100"/>
          <ac:picMkLst>
            <pc:docMk/>
            <pc:sldMk cId="3220541072" sldId="380"/>
            <ac:picMk id="12" creationId="{33C70241-8332-B875-F260-75E7DF9E62A8}"/>
          </ac:picMkLst>
        </pc:picChg>
      </pc:sldChg>
      <pc:sldChg chg="addSp delSp modSp mod">
        <pc:chgData name="Alvaro Ramirez-Cardenas" userId="29c4151bb4d650b1" providerId="LiveId" clId="{C090E370-55A6-47F7-8A21-4EDFE9618E5A}" dt="2023-03-07T15:42:43.880" v="311" actId="1076"/>
        <pc:sldMkLst>
          <pc:docMk/>
          <pc:sldMk cId="811670273" sldId="381"/>
        </pc:sldMkLst>
        <pc:graphicFrameChg chg="add del mod">
          <ac:chgData name="Alvaro Ramirez-Cardenas" userId="29c4151bb4d650b1" providerId="LiveId" clId="{C090E370-55A6-47F7-8A21-4EDFE9618E5A}" dt="2023-03-07T15:27:39.967" v="212" actId="478"/>
          <ac:graphicFrameMkLst>
            <pc:docMk/>
            <pc:sldMk cId="811670273" sldId="381"/>
            <ac:graphicFrameMk id="8" creationId="{D8DA59F6-A0C6-48A6-8F50-FDA52458550D}"/>
          </ac:graphicFrameMkLst>
        </pc:graphicFrameChg>
        <pc:graphicFrameChg chg="add del mod">
          <ac:chgData name="Alvaro Ramirez-Cardenas" userId="29c4151bb4d650b1" providerId="LiveId" clId="{C090E370-55A6-47F7-8A21-4EDFE9618E5A}" dt="2023-03-07T15:33:41.242" v="252" actId="478"/>
          <ac:graphicFrameMkLst>
            <pc:docMk/>
            <pc:sldMk cId="811670273" sldId="381"/>
            <ac:graphicFrameMk id="9" creationId="{D8DA59F6-A0C6-48A6-8F50-FDA52458550D}"/>
          </ac:graphicFrameMkLst>
        </pc:graphicFrameChg>
        <pc:graphicFrameChg chg="add del mod">
          <ac:chgData name="Alvaro Ramirez-Cardenas" userId="29c4151bb4d650b1" providerId="LiveId" clId="{C090E370-55A6-47F7-8A21-4EDFE9618E5A}" dt="2023-03-07T15:39:56.294" v="277" actId="478"/>
          <ac:graphicFrameMkLst>
            <pc:docMk/>
            <pc:sldMk cId="811670273" sldId="381"/>
            <ac:graphicFrameMk id="11" creationId="{D8DA59F6-A0C6-48A6-8F50-FDA52458550D}"/>
          </ac:graphicFrameMkLst>
        </pc:graphicFrameChg>
        <pc:graphicFrameChg chg="add del mod">
          <ac:chgData name="Alvaro Ramirez-Cardenas" userId="29c4151bb4d650b1" providerId="LiveId" clId="{C090E370-55A6-47F7-8A21-4EDFE9618E5A}" dt="2023-03-07T15:41:03.594" v="294" actId="478"/>
          <ac:graphicFrameMkLst>
            <pc:docMk/>
            <pc:sldMk cId="811670273" sldId="381"/>
            <ac:graphicFrameMk id="13" creationId="{625EE22C-A5F5-40E1-85F7-AC14F9D8BF8E}"/>
          </ac:graphicFrameMkLst>
        </pc:graphicFrameChg>
        <pc:graphicFrameChg chg="add del mod">
          <ac:chgData name="Alvaro Ramirez-Cardenas" userId="29c4151bb4d650b1" providerId="LiveId" clId="{C090E370-55A6-47F7-8A21-4EDFE9618E5A}" dt="2023-03-07T15:42:36.463" v="308" actId="478"/>
          <ac:graphicFrameMkLst>
            <pc:docMk/>
            <pc:sldMk cId="811670273" sldId="381"/>
            <ac:graphicFrameMk id="14" creationId="{625EE22C-A5F5-40E1-85F7-AC14F9D8BF8E}"/>
          </ac:graphicFrameMkLst>
        </pc:graphicFrameChg>
        <pc:picChg chg="del">
          <ac:chgData name="Alvaro Ramirez-Cardenas" userId="29c4151bb4d650b1" providerId="LiveId" clId="{C090E370-55A6-47F7-8A21-4EDFE9618E5A}" dt="2023-03-07T15:24:17.172" v="205" actId="478"/>
          <ac:picMkLst>
            <pc:docMk/>
            <pc:sldMk cId="811670273" sldId="381"/>
            <ac:picMk id="3" creationId="{2D4CAA58-D16F-2A61-6171-0B55220B81D6}"/>
          </ac:picMkLst>
        </pc:picChg>
        <pc:picChg chg="del">
          <ac:chgData name="Alvaro Ramirez-Cardenas" userId="29c4151bb4d650b1" providerId="LiveId" clId="{C090E370-55A6-47F7-8A21-4EDFE9618E5A}" dt="2023-03-07T15:37:18.344" v="259" actId="478"/>
          <ac:picMkLst>
            <pc:docMk/>
            <pc:sldMk cId="811670273" sldId="381"/>
            <ac:picMk id="7" creationId="{A605A47A-B292-44B3-076A-BD2BA07EB55B}"/>
          </ac:picMkLst>
        </pc:picChg>
        <pc:picChg chg="add del mod">
          <ac:chgData name="Alvaro Ramirez-Cardenas" userId="29c4151bb4d650b1" providerId="LiveId" clId="{C090E370-55A6-47F7-8A21-4EDFE9618E5A}" dt="2023-03-07T15:37:35.930" v="260" actId="478"/>
          <ac:picMkLst>
            <pc:docMk/>
            <pc:sldMk cId="811670273" sldId="381"/>
            <ac:picMk id="10" creationId="{7B49B83C-C2EC-BB85-3831-405C2D2B9656}"/>
          </ac:picMkLst>
        </pc:picChg>
        <pc:picChg chg="add mod">
          <ac:chgData name="Alvaro Ramirez-Cardenas" userId="29c4151bb4d650b1" providerId="LiveId" clId="{C090E370-55A6-47F7-8A21-4EDFE9618E5A}" dt="2023-03-07T15:40:02.311" v="280" actId="1076"/>
          <ac:picMkLst>
            <pc:docMk/>
            <pc:sldMk cId="811670273" sldId="381"/>
            <ac:picMk id="12" creationId="{F74419CA-6E80-5C23-6803-3569F33C331E}"/>
          </ac:picMkLst>
        </pc:picChg>
        <pc:picChg chg="add mod">
          <ac:chgData name="Alvaro Ramirez-Cardenas" userId="29c4151bb4d650b1" providerId="LiveId" clId="{C090E370-55A6-47F7-8A21-4EDFE9618E5A}" dt="2023-03-07T15:42:43.880" v="311" actId="1076"/>
          <ac:picMkLst>
            <pc:docMk/>
            <pc:sldMk cId="811670273" sldId="381"/>
            <ac:picMk id="17" creationId="{3513039C-9AEE-A67C-01F4-8AAB5715A0E9}"/>
          </ac:picMkLst>
        </pc:picChg>
      </pc:sldChg>
      <pc:sldChg chg="modSp mod">
        <pc:chgData name="Alvaro Ramirez-Cardenas" userId="29c4151bb4d650b1" providerId="LiveId" clId="{C090E370-55A6-47F7-8A21-4EDFE9618E5A}" dt="2023-03-07T15:43:14.736" v="312" actId="1036"/>
        <pc:sldMkLst>
          <pc:docMk/>
          <pc:sldMk cId="1968715160" sldId="382"/>
        </pc:sldMkLst>
        <pc:picChg chg="mod">
          <ac:chgData name="Alvaro Ramirez-Cardenas" userId="29c4151bb4d650b1" providerId="LiveId" clId="{C090E370-55A6-47F7-8A21-4EDFE9618E5A}" dt="2023-03-07T15:43:14.736" v="312" actId="1036"/>
          <ac:picMkLst>
            <pc:docMk/>
            <pc:sldMk cId="1968715160" sldId="382"/>
            <ac:picMk id="8" creationId="{8984D12A-EF2E-03D8-E648-BC60F579B7C4}"/>
          </ac:picMkLst>
        </pc:picChg>
      </pc:sldChg>
      <pc:sldChg chg="addSp delSp modSp mod">
        <pc:chgData name="Alvaro Ramirez-Cardenas" userId="29c4151bb4d650b1" providerId="LiveId" clId="{C090E370-55A6-47F7-8A21-4EDFE9618E5A}" dt="2023-03-07T15:44:36.146" v="369" actId="1038"/>
        <pc:sldMkLst>
          <pc:docMk/>
          <pc:sldMk cId="742719391" sldId="383"/>
        </pc:sldMkLst>
        <pc:graphicFrameChg chg="add del mod">
          <ac:chgData name="Alvaro Ramirez-Cardenas" userId="29c4151bb4d650b1" providerId="LiveId" clId="{C090E370-55A6-47F7-8A21-4EDFE9618E5A}" dt="2023-03-07T15:44:22.908" v="329" actId="478"/>
          <ac:graphicFrameMkLst>
            <pc:docMk/>
            <pc:sldMk cId="742719391" sldId="383"/>
            <ac:graphicFrameMk id="3" creationId="{D6D1998E-D78A-4DDD-875D-E361B6698BB5}"/>
          </ac:graphicFrameMkLst>
        </pc:graphicFrameChg>
        <pc:picChg chg="del">
          <ac:chgData name="Alvaro Ramirez-Cardenas" userId="29c4151bb4d650b1" providerId="LiveId" clId="{C090E370-55A6-47F7-8A21-4EDFE9618E5A}" dt="2023-03-07T15:43:59.192" v="313" actId="478"/>
          <ac:picMkLst>
            <pc:docMk/>
            <pc:sldMk cId="742719391" sldId="383"/>
            <ac:picMk id="6" creationId="{9564A6F6-1E79-8160-DAA3-372F382F2412}"/>
          </ac:picMkLst>
        </pc:picChg>
        <pc:picChg chg="add mod">
          <ac:chgData name="Alvaro Ramirez-Cardenas" userId="29c4151bb4d650b1" providerId="LiveId" clId="{C090E370-55A6-47F7-8A21-4EDFE9618E5A}" dt="2023-03-07T15:44:36.146" v="369" actId="1038"/>
          <ac:picMkLst>
            <pc:docMk/>
            <pc:sldMk cId="742719391" sldId="383"/>
            <ac:picMk id="7" creationId="{04170EAC-9A1A-6BAB-F03E-C4DC37A61E1E}"/>
          </ac:picMkLst>
        </pc:picChg>
      </pc:sldChg>
      <pc:sldChg chg="addSp delSp modSp mod">
        <pc:chgData name="Alvaro Ramirez-Cardenas" userId="29c4151bb4d650b1" providerId="LiveId" clId="{C090E370-55A6-47F7-8A21-4EDFE9618E5A}" dt="2023-03-07T15:46:09.247" v="393" actId="1038"/>
        <pc:sldMkLst>
          <pc:docMk/>
          <pc:sldMk cId="3557136963" sldId="384"/>
        </pc:sldMkLst>
        <pc:spChg chg="add del">
          <ac:chgData name="Alvaro Ramirez-Cardenas" userId="29c4151bb4d650b1" providerId="LiveId" clId="{C090E370-55A6-47F7-8A21-4EDFE9618E5A}" dt="2023-03-07T15:45:10.190" v="372" actId="22"/>
          <ac:spMkLst>
            <pc:docMk/>
            <pc:sldMk cId="3557136963" sldId="384"/>
            <ac:spMk id="7" creationId="{B81D9DEE-4CAA-5135-E5E0-7A1A9FFE3A56}"/>
          </ac:spMkLst>
        </pc:spChg>
        <pc:graphicFrameChg chg="add del mod">
          <ac:chgData name="Alvaro Ramirez-Cardenas" userId="29c4151bb4d650b1" providerId="LiveId" clId="{C090E370-55A6-47F7-8A21-4EDFE9618E5A}" dt="2023-03-07T15:46:01.767" v="389" actId="478"/>
          <ac:graphicFrameMkLst>
            <pc:docMk/>
            <pc:sldMk cId="3557136963" sldId="384"/>
            <ac:graphicFrameMk id="8" creationId="{A888C2E9-3011-4358-A754-63A248DBAA7E}"/>
          </ac:graphicFrameMkLst>
        </pc:graphicFrameChg>
        <pc:picChg chg="del">
          <ac:chgData name="Alvaro Ramirez-Cardenas" userId="29c4151bb4d650b1" providerId="LiveId" clId="{C090E370-55A6-47F7-8A21-4EDFE9618E5A}" dt="2023-03-07T15:44:42.544" v="370" actId="478"/>
          <ac:picMkLst>
            <pc:docMk/>
            <pc:sldMk cId="3557136963" sldId="384"/>
            <ac:picMk id="3" creationId="{54E08783-1F54-5E09-BD61-333359058629}"/>
          </ac:picMkLst>
        </pc:picChg>
        <pc:picChg chg="add mod">
          <ac:chgData name="Alvaro Ramirez-Cardenas" userId="29c4151bb4d650b1" providerId="LiveId" clId="{C090E370-55A6-47F7-8A21-4EDFE9618E5A}" dt="2023-03-07T15:46:09.247" v="393" actId="1038"/>
          <ac:picMkLst>
            <pc:docMk/>
            <pc:sldMk cId="3557136963" sldId="384"/>
            <ac:picMk id="9" creationId="{89ED87F1-94B3-945D-D2E3-549CED90722E}"/>
          </ac:picMkLst>
        </pc:picChg>
      </pc:sldChg>
      <pc:sldChg chg="addSp delSp modSp mod">
        <pc:chgData name="Alvaro Ramirez-Cardenas" userId="29c4151bb4d650b1" providerId="LiveId" clId="{C090E370-55A6-47F7-8A21-4EDFE9618E5A}" dt="2023-03-08T10:45:11.132" v="1117" actId="207"/>
        <pc:sldMkLst>
          <pc:docMk/>
          <pc:sldMk cId="1293621404" sldId="385"/>
        </pc:sldMkLst>
        <pc:spChg chg="add mod">
          <ac:chgData name="Alvaro Ramirez-Cardenas" userId="29c4151bb4d650b1" providerId="LiveId" clId="{C090E370-55A6-47F7-8A21-4EDFE9618E5A}" dt="2023-03-08T10:45:11.132" v="1117" actId="207"/>
          <ac:spMkLst>
            <pc:docMk/>
            <pc:sldMk cId="1293621404" sldId="385"/>
            <ac:spMk id="3" creationId="{9D1F9845-1944-D6DA-0A0B-A1F7CE6F0D81}"/>
          </ac:spMkLst>
        </pc:spChg>
        <pc:graphicFrameChg chg="add del mod">
          <ac:chgData name="Alvaro Ramirez-Cardenas" userId="29c4151bb4d650b1" providerId="LiveId" clId="{C090E370-55A6-47F7-8A21-4EDFE9618E5A}" dt="2023-03-08T10:25:11.957" v="1083" actId="478"/>
          <ac:graphicFrameMkLst>
            <pc:docMk/>
            <pc:sldMk cId="1293621404" sldId="385"/>
            <ac:graphicFrameMk id="3" creationId="{D440D77C-FE85-467E-88D5-4608E3495A16}"/>
          </ac:graphicFrameMkLst>
        </pc:graphicFrameChg>
        <pc:graphicFrameChg chg="add del mod">
          <ac:chgData name="Alvaro Ramirez-Cardenas" userId="29c4151bb4d650b1" providerId="LiveId" clId="{C090E370-55A6-47F7-8A21-4EDFE9618E5A}" dt="2023-03-07T15:49:18.642" v="409" actId="478"/>
          <ac:graphicFrameMkLst>
            <pc:docMk/>
            <pc:sldMk cId="1293621404" sldId="385"/>
            <ac:graphicFrameMk id="7" creationId="{3138913F-7DF0-42D6-B60A-760CEE253D2B}"/>
          </ac:graphicFrameMkLst>
        </pc:graphicFrameChg>
        <pc:graphicFrameChg chg="add del mod">
          <ac:chgData name="Alvaro Ramirez-Cardenas" userId="29c4151bb4d650b1" providerId="LiveId" clId="{C090E370-55A6-47F7-8A21-4EDFE9618E5A}" dt="2023-03-07T15:51:39.262" v="420" actId="478"/>
          <ac:graphicFrameMkLst>
            <pc:docMk/>
            <pc:sldMk cId="1293621404" sldId="385"/>
            <ac:graphicFrameMk id="9" creationId="{C4808AAA-0C10-49A2-AE96-7DDC3064DF13}"/>
          </ac:graphicFrameMkLst>
        </pc:graphicFrameChg>
        <pc:graphicFrameChg chg="add del mod">
          <ac:chgData name="Alvaro Ramirez-Cardenas" userId="29c4151bb4d650b1" providerId="LiveId" clId="{C090E370-55A6-47F7-8A21-4EDFE9618E5A}" dt="2023-03-07T15:53:17.548" v="441" actId="478"/>
          <ac:graphicFrameMkLst>
            <pc:docMk/>
            <pc:sldMk cId="1293621404" sldId="385"/>
            <ac:graphicFrameMk id="10" creationId="{C4808AAA-0C10-49A2-AE96-7DDC3064DF13}"/>
          </ac:graphicFrameMkLst>
        </pc:graphicFrameChg>
        <pc:picChg chg="del">
          <ac:chgData name="Alvaro Ramirez-Cardenas" userId="29c4151bb4d650b1" providerId="LiveId" clId="{C090E370-55A6-47F7-8A21-4EDFE9618E5A}" dt="2023-03-07T15:47:30.025" v="394" actId="478"/>
          <ac:picMkLst>
            <pc:docMk/>
            <pc:sldMk cId="1293621404" sldId="385"/>
            <ac:picMk id="3" creationId="{F2EF0EF3-237D-23F2-4A99-5076A1AEE597}"/>
          </ac:picMkLst>
        </pc:picChg>
        <pc:picChg chg="add mod">
          <ac:chgData name="Alvaro Ramirez-Cardenas" userId="29c4151bb4d650b1" providerId="LiveId" clId="{C090E370-55A6-47F7-8A21-4EDFE9618E5A}" dt="2023-03-08T10:25:23.743" v="1088" actId="14100"/>
          <ac:picMkLst>
            <pc:docMk/>
            <pc:sldMk cId="1293621404" sldId="385"/>
            <ac:picMk id="7" creationId="{A9AAB814-00F4-A3B7-D565-A682CDA6A0FA}"/>
          </ac:picMkLst>
        </pc:picChg>
        <pc:picChg chg="add mod">
          <ac:chgData name="Alvaro Ramirez-Cardenas" userId="29c4151bb4d650b1" providerId="LiveId" clId="{C090E370-55A6-47F7-8A21-4EDFE9618E5A}" dt="2023-03-07T15:49:24.995" v="412" actId="1076"/>
          <ac:picMkLst>
            <pc:docMk/>
            <pc:sldMk cId="1293621404" sldId="385"/>
            <ac:picMk id="8" creationId="{9CE49341-9BEC-6B1A-317C-0AC58705F0B0}"/>
          </ac:picMkLst>
        </pc:picChg>
        <pc:picChg chg="del">
          <ac:chgData name="Alvaro Ramirez-Cardenas" userId="29c4151bb4d650b1" providerId="LiveId" clId="{C090E370-55A6-47F7-8A21-4EDFE9618E5A}" dt="2023-03-07T15:49:49.540" v="413" actId="478"/>
          <ac:picMkLst>
            <pc:docMk/>
            <pc:sldMk cId="1293621404" sldId="385"/>
            <ac:picMk id="11" creationId="{7F44ECF9-0911-F5DE-5EAE-5B85C1D72B97}"/>
          </ac:picMkLst>
        </pc:picChg>
      </pc:sldChg>
      <pc:sldChg chg="addSp delSp modSp mod">
        <pc:chgData name="Alvaro Ramirez-Cardenas" userId="29c4151bb4d650b1" providerId="LiveId" clId="{C090E370-55A6-47F7-8A21-4EDFE9618E5A}" dt="2023-03-08T10:47:23.316" v="1133" actId="1037"/>
        <pc:sldMkLst>
          <pc:docMk/>
          <pc:sldMk cId="107977971" sldId="386"/>
        </pc:sldMkLst>
        <pc:graphicFrameChg chg="add del mod">
          <ac:chgData name="Alvaro Ramirez-Cardenas" userId="29c4151bb4d650b1" providerId="LiveId" clId="{C090E370-55A6-47F7-8A21-4EDFE9618E5A}" dt="2023-03-07T15:57:05.088" v="457" actId="478"/>
          <ac:graphicFrameMkLst>
            <pc:docMk/>
            <pc:sldMk cId="107977971" sldId="386"/>
            <ac:graphicFrameMk id="7" creationId="{84450078-52AE-4CE9-91DA-AABE19DBA8FF}"/>
          </ac:graphicFrameMkLst>
        </pc:graphicFrameChg>
        <pc:graphicFrameChg chg="add del mod">
          <ac:chgData name="Alvaro Ramirez-Cardenas" userId="29c4151bb4d650b1" providerId="LiveId" clId="{C090E370-55A6-47F7-8A21-4EDFE9618E5A}" dt="2023-03-08T10:47:14.901" v="1127" actId="478"/>
          <ac:graphicFrameMkLst>
            <pc:docMk/>
            <pc:sldMk cId="107977971" sldId="386"/>
            <ac:graphicFrameMk id="7" creationId="{EAC46D9A-69B3-4118-9578-86DE38E50BB5}"/>
          </ac:graphicFrameMkLst>
        </pc:graphicFrameChg>
        <pc:picChg chg="add mod">
          <ac:chgData name="Alvaro Ramirez-Cardenas" userId="29c4151bb4d650b1" providerId="LiveId" clId="{C090E370-55A6-47F7-8A21-4EDFE9618E5A}" dt="2023-03-08T10:47:23.316" v="1133" actId="1037"/>
          <ac:picMkLst>
            <pc:docMk/>
            <pc:sldMk cId="107977971" sldId="386"/>
            <ac:picMk id="8" creationId="{78E6216A-C74A-7510-AAED-0D54A6CE5961}"/>
          </ac:picMkLst>
        </pc:picChg>
        <pc:picChg chg="del">
          <ac:chgData name="Alvaro Ramirez-Cardenas" userId="29c4151bb4d650b1" providerId="LiveId" clId="{C090E370-55A6-47F7-8A21-4EDFE9618E5A}" dt="2023-03-07T15:55:36.609" v="443" actId="478"/>
          <ac:picMkLst>
            <pc:docMk/>
            <pc:sldMk cId="107977971" sldId="386"/>
            <ac:picMk id="8" creationId="{B0BC6524-0B9C-E0E2-0732-27E5F9A834E1}"/>
          </ac:picMkLst>
        </pc:picChg>
        <pc:picChg chg="del">
          <ac:chgData name="Alvaro Ramirez-Cardenas" userId="29c4151bb4d650b1" providerId="LiveId" clId="{C090E370-55A6-47F7-8A21-4EDFE9618E5A}" dt="2023-03-07T15:55:28.584" v="442" actId="478"/>
          <ac:picMkLst>
            <pc:docMk/>
            <pc:sldMk cId="107977971" sldId="386"/>
            <ac:picMk id="9" creationId="{9B27074D-1047-DD7C-1C51-F65E20487330}"/>
          </ac:picMkLst>
        </pc:picChg>
        <pc:picChg chg="add mod">
          <ac:chgData name="Alvaro Ramirez-Cardenas" userId="29c4151bb4d650b1" providerId="LiveId" clId="{C090E370-55A6-47F7-8A21-4EDFE9618E5A}" dt="2023-03-07T15:57:14.285" v="461" actId="1035"/>
          <ac:picMkLst>
            <pc:docMk/>
            <pc:sldMk cId="107977971" sldId="386"/>
            <ac:picMk id="10" creationId="{B27CC749-315E-2B32-3253-6873AE55F0EE}"/>
          </ac:picMkLst>
        </pc:picChg>
      </pc:sldChg>
      <pc:sldChg chg="addSp delSp modSp mod">
        <pc:chgData name="Alvaro Ramirez-Cardenas" userId="29c4151bb4d650b1" providerId="LiveId" clId="{C090E370-55A6-47F7-8A21-4EDFE9618E5A}" dt="2023-03-08T10:47:37.186" v="1136" actId="1036"/>
        <pc:sldMkLst>
          <pc:docMk/>
          <pc:sldMk cId="785760400" sldId="387"/>
        </pc:sldMkLst>
        <pc:spChg chg="add mod">
          <ac:chgData name="Alvaro Ramirez-Cardenas" userId="29c4151bb4d650b1" providerId="LiveId" clId="{C090E370-55A6-47F7-8A21-4EDFE9618E5A}" dt="2023-03-08T10:47:37.186" v="1136" actId="1036"/>
          <ac:spMkLst>
            <pc:docMk/>
            <pc:sldMk cId="785760400" sldId="387"/>
            <ac:spMk id="3" creationId="{9B91BD6A-A47D-582F-0DAC-9D63A10767BF}"/>
          </ac:spMkLst>
        </pc:spChg>
        <pc:graphicFrameChg chg="add del mod">
          <ac:chgData name="Alvaro Ramirez-Cardenas" userId="29c4151bb4d650b1" providerId="LiveId" clId="{C090E370-55A6-47F7-8A21-4EDFE9618E5A}" dt="2023-03-07T15:58:20.801" v="470" actId="478"/>
          <ac:graphicFrameMkLst>
            <pc:docMk/>
            <pc:sldMk cId="785760400" sldId="387"/>
            <ac:graphicFrameMk id="6" creationId="{F8B2543B-A26C-4B62-BC88-78F965FD1ECA}"/>
          </ac:graphicFrameMkLst>
        </pc:graphicFrameChg>
        <pc:picChg chg="del">
          <ac:chgData name="Alvaro Ramirez-Cardenas" userId="29c4151bb4d650b1" providerId="LiveId" clId="{C090E370-55A6-47F7-8A21-4EDFE9618E5A}" dt="2023-03-07T15:57:26.484" v="462" actId="478"/>
          <ac:picMkLst>
            <pc:docMk/>
            <pc:sldMk cId="785760400" sldId="387"/>
            <ac:picMk id="3" creationId="{C2BB4380-C339-5E26-ECDF-5117853D020C}"/>
          </ac:picMkLst>
        </pc:picChg>
        <pc:picChg chg="add mod">
          <ac:chgData name="Alvaro Ramirez-Cardenas" userId="29c4151bb4d650b1" providerId="LiveId" clId="{C090E370-55A6-47F7-8A21-4EDFE9618E5A}" dt="2023-03-07T15:58:26.669" v="472" actId="1076"/>
          <ac:picMkLst>
            <pc:docMk/>
            <pc:sldMk cId="785760400" sldId="387"/>
            <ac:picMk id="8" creationId="{EEFB2B68-6D0F-E48F-26DB-707BF7326DD6}"/>
          </ac:picMkLst>
        </pc:picChg>
      </pc:sldChg>
      <pc:sldChg chg="addSp delSp modSp mod">
        <pc:chgData name="Alvaro Ramirez-Cardenas" userId="29c4151bb4d650b1" providerId="LiveId" clId="{C090E370-55A6-47F7-8A21-4EDFE9618E5A}" dt="2023-03-08T10:48:16.175" v="1139" actId="1036"/>
        <pc:sldMkLst>
          <pc:docMk/>
          <pc:sldMk cId="2631698618" sldId="388"/>
        </pc:sldMkLst>
        <pc:spChg chg="add mod">
          <ac:chgData name="Alvaro Ramirez-Cardenas" userId="29c4151bb4d650b1" providerId="LiveId" clId="{C090E370-55A6-47F7-8A21-4EDFE9618E5A}" dt="2023-03-08T10:48:16.175" v="1139" actId="1036"/>
          <ac:spMkLst>
            <pc:docMk/>
            <pc:sldMk cId="2631698618" sldId="388"/>
            <ac:spMk id="3" creationId="{DC40C67B-0B5C-E3AC-82C0-14911672BA28}"/>
          </ac:spMkLst>
        </pc:spChg>
        <pc:graphicFrameChg chg="add del mod">
          <ac:chgData name="Alvaro Ramirez-Cardenas" userId="29c4151bb4d650b1" providerId="LiveId" clId="{C090E370-55A6-47F7-8A21-4EDFE9618E5A}" dt="2023-03-07T15:59:24.857" v="480" actId="478"/>
          <ac:graphicFrameMkLst>
            <pc:docMk/>
            <pc:sldMk cId="2631698618" sldId="388"/>
            <ac:graphicFrameMk id="8" creationId="{0C8BB3D5-AB8D-4C5F-B3C2-DE0364495BC4}"/>
          </ac:graphicFrameMkLst>
        </pc:graphicFrameChg>
        <pc:graphicFrameChg chg="add del mod">
          <ac:chgData name="Alvaro Ramirez-Cardenas" userId="29c4151bb4d650b1" providerId="LiveId" clId="{C090E370-55A6-47F7-8A21-4EDFE9618E5A}" dt="2023-03-07T16:03:05.117" v="505" actId="478"/>
          <ac:graphicFrameMkLst>
            <pc:docMk/>
            <pc:sldMk cId="2631698618" sldId="388"/>
            <ac:graphicFrameMk id="11" creationId="{C42F17B6-3EF6-4CAB-B347-C296B9D46454}"/>
          </ac:graphicFrameMkLst>
        </pc:graphicFrameChg>
        <pc:graphicFrameChg chg="add del mod">
          <ac:chgData name="Alvaro Ramirez-Cardenas" userId="29c4151bb4d650b1" providerId="LiveId" clId="{C090E370-55A6-47F7-8A21-4EDFE9618E5A}" dt="2023-03-07T16:07:58.546" v="512" actId="478"/>
          <ac:graphicFrameMkLst>
            <pc:docMk/>
            <pc:sldMk cId="2631698618" sldId="388"/>
            <ac:graphicFrameMk id="13" creationId="{C42F17B6-3EF6-4CAB-B347-C296B9D46454}"/>
          </ac:graphicFrameMkLst>
        </pc:graphicFrameChg>
        <pc:picChg chg="del">
          <ac:chgData name="Alvaro Ramirez-Cardenas" userId="29c4151bb4d650b1" providerId="LiveId" clId="{C090E370-55A6-47F7-8A21-4EDFE9618E5A}" dt="2023-03-07T15:58:52.770" v="473" actId="478"/>
          <ac:picMkLst>
            <pc:docMk/>
            <pc:sldMk cId="2631698618" sldId="388"/>
            <ac:picMk id="3" creationId="{65D24AA1-E7B9-A543-9BEF-9CA754A41DE0}"/>
          </ac:picMkLst>
        </pc:picChg>
        <pc:picChg chg="add mod">
          <ac:chgData name="Alvaro Ramirez-Cardenas" userId="29c4151bb4d650b1" providerId="LiveId" clId="{C090E370-55A6-47F7-8A21-4EDFE9618E5A}" dt="2023-03-07T16:00:44.204" v="485" actId="14100"/>
          <ac:picMkLst>
            <pc:docMk/>
            <pc:sldMk cId="2631698618" sldId="388"/>
            <ac:picMk id="9" creationId="{2FC29C4A-EF3C-B4D5-2364-78A84C825C46}"/>
          </ac:picMkLst>
        </pc:picChg>
        <pc:picChg chg="del">
          <ac:chgData name="Alvaro Ramirez-Cardenas" userId="29c4151bb4d650b1" providerId="LiveId" clId="{C090E370-55A6-47F7-8A21-4EDFE9618E5A}" dt="2023-03-07T16:00:47.582" v="486" actId="478"/>
          <ac:picMkLst>
            <pc:docMk/>
            <pc:sldMk cId="2631698618" sldId="388"/>
            <ac:picMk id="10" creationId="{274DEBB2-1C82-9A7D-E3D6-AE6989313514}"/>
          </ac:picMkLst>
        </pc:picChg>
        <pc:picChg chg="add del mod">
          <ac:chgData name="Alvaro Ramirez-Cardenas" userId="29c4151bb4d650b1" providerId="LiveId" clId="{C090E370-55A6-47F7-8A21-4EDFE9618E5A}" dt="2023-03-07T16:07:34.020" v="508" actId="478"/>
          <ac:picMkLst>
            <pc:docMk/>
            <pc:sldMk cId="2631698618" sldId="388"/>
            <ac:picMk id="12" creationId="{8ABAE071-FB71-9F03-C5FC-56A37143B3D6}"/>
          </ac:picMkLst>
        </pc:picChg>
        <pc:picChg chg="add mod">
          <ac:chgData name="Alvaro Ramirez-Cardenas" userId="29c4151bb4d650b1" providerId="LiveId" clId="{C090E370-55A6-47F7-8A21-4EDFE9618E5A}" dt="2023-03-07T16:08:10.480" v="517" actId="1076"/>
          <ac:picMkLst>
            <pc:docMk/>
            <pc:sldMk cId="2631698618" sldId="388"/>
            <ac:picMk id="14" creationId="{37E2445F-BF92-673B-073E-6DFF19CFFF4C}"/>
          </ac:picMkLst>
        </pc:picChg>
      </pc:sldChg>
      <pc:sldChg chg="addSp delSp modSp mod">
        <pc:chgData name="Alvaro Ramirez-Cardenas" userId="29c4151bb4d650b1" providerId="LiveId" clId="{C090E370-55A6-47F7-8A21-4EDFE9618E5A}" dt="2023-03-08T10:48:24.333" v="1141" actId="1076"/>
        <pc:sldMkLst>
          <pc:docMk/>
          <pc:sldMk cId="2703346594" sldId="389"/>
        </pc:sldMkLst>
        <pc:spChg chg="add mod">
          <ac:chgData name="Alvaro Ramirez-Cardenas" userId="29c4151bb4d650b1" providerId="LiveId" clId="{C090E370-55A6-47F7-8A21-4EDFE9618E5A}" dt="2023-03-08T10:48:24.333" v="1141" actId="1076"/>
          <ac:spMkLst>
            <pc:docMk/>
            <pc:sldMk cId="2703346594" sldId="389"/>
            <ac:spMk id="7" creationId="{302645A0-C7B4-574C-9653-F1D5F7AEFB88}"/>
          </ac:spMkLst>
        </pc:spChg>
        <pc:graphicFrameChg chg="add del mod">
          <ac:chgData name="Alvaro Ramirez-Cardenas" userId="29c4151bb4d650b1" providerId="LiveId" clId="{C090E370-55A6-47F7-8A21-4EDFE9618E5A}" dt="2023-03-08T08:22:30.710" v="544" actId="478"/>
          <ac:graphicFrameMkLst>
            <pc:docMk/>
            <pc:sldMk cId="2703346594" sldId="389"/>
            <ac:graphicFrameMk id="3" creationId="{1BCB901D-FDC1-4442-AF99-40D6514D7032}"/>
          </ac:graphicFrameMkLst>
        </pc:graphicFrameChg>
        <pc:graphicFrameChg chg="add del mod">
          <ac:chgData name="Alvaro Ramirez-Cardenas" userId="29c4151bb4d650b1" providerId="LiveId" clId="{C090E370-55A6-47F7-8A21-4EDFE9618E5A}" dt="2023-03-08T08:23:49.269" v="567" actId="478"/>
          <ac:graphicFrameMkLst>
            <pc:docMk/>
            <pc:sldMk cId="2703346594" sldId="389"/>
            <ac:graphicFrameMk id="10" creationId="{1BCB901D-FDC1-4442-AF99-40D6514D7032}"/>
          </ac:graphicFrameMkLst>
        </pc:graphicFrameChg>
        <pc:graphicFrameChg chg="add del mod">
          <ac:chgData name="Alvaro Ramirez-Cardenas" userId="29c4151bb4d650b1" providerId="LiveId" clId="{C090E370-55A6-47F7-8A21-4EDFE9618E5A}" dt="2023-03-08T08:46:42.314" v="578" actId="478"/>
          <ac:graphicFrameMkLst>
            <pc:docMk/>
            <pc:sldMk cId="2703346594" sldId="389"/>
            <ac:graphicFrameMk id="12" creationId="{10CADE1A-0612-40BB-A052-7DD9DF0E4C7F}"/>
          </ac:graphicFrameMkLst>
        </pc:graphicFrameChg>
        <pc:graphicFrameChg chg="add del mod">
          <ac:chgData name="Alvaro Ramirez-Cardenas" userId="29c4151bb4d650b1" providerId="LiveId" clId="{C090E370-55A6-47F7-8A21-4EDFE9618E5A}" dt="2023-03-08T08:51:37.860" v="600" actId="478"/>
          <ac:graphicFrameMkLst>
            <pc:docMk/>
            <pc:sldMk cId="2703346594" sldId="389"/>
            <ac:graphicFrameMk id="13" creationId="{10CADE1A-0612-40BB-A052-7DD9DF0E4C7F}"/>
          </ac:graphicFrameMkLst>
        </pc:graphicFrameChg>
        <pc:graphicFrameChg chg="add del mod">
          <ac:chgData name="Alvaro Ramirez-Cardenas" userId="29c4151bb4d650b1" providerId="LiveId" clId="{C090E370-55A6-47F7-8A21-4EDFE9618E5A}" dt="2023-03-08T08:54:09.846" v="608" actId="478"/>
          <ac:graphicFrameMkLst>
            <pc:docMk/>
            <pc:sldMk cId="2703346594" sldId="389"/>
            <ac:graphicFrameMk id="14" creationId="{10CADE1A-0612-40BB-A052-7DD9DF0E4C7F}"/>
          </ac:graphicFrameMkLst>
        </pc:graphicFrameChg>
        <pc:picChg chg="add mod">
          <ac:chgData name="Alvaro Ramirez-Cardenas" userId="29c4151bb4d650b1" providerId="LiveId" clId="{C090E370-55A6-47F7-8A21-4EDFE9618E5A}" dt="2023-03-08T10:28:03.320" v="1105" actId="1076"/>
          <ac:picMkLst>
            <pc:docMk/>
            <pc:sldMk cId="2703346594" sldId="389"/>
            <ac:picMk id="3" creationId="{9E1A1C07-C24B-ABF9-1E66-EA91E9005D68}"/>
          </ac:picMkLst>
        </pc:picChg>
        <pc:picChg chg="add del mod">
          <ac:chgData name="Alvaro Ramirez-Cardenas" userId="29c4151bb4d650b1" providerId="LiveId" clId="{C090E370-55A6-47F7-8A21-4EDFE9618E5A}" dt="2023-03-08T08:23:04.350" v="557" actId="478"/>
          <ac:picMkLst>
            <pc:docMk/>
            <pc:sldMk cId="2703346594" sldId="389"/>
            <ac:picMk id="7" creationId="{0D479ADB-3E1A-0023-1D47-2E0B25AA3148}"/>
          </ac:picMkLst>
        </pc:picChg>
        <pc:picChg chg="del">
          <ac:chgData name="Alvaro Ramirez-Cardenas" userId="29c4151bb4d650b1" providerId="LiveId" clId="{C090E370-55A6-47F7-8A21-4EDFE9618E5A}" dt="2023-03-08T08:21:03.951" v="518" actId="478"/>
          <ac:picMkLst>
            <pc:docMk/>
            <pc:sldMk cId="2703346594" sldId="389"/>
            <ac:picMk id="8" creationId="{EA855CE7-FF31-8023-4B60-D65321D5F752}"/>
          </ac:picMkLst>
        </pc:picChg>
        <pc:picChg chg="del">
          <ac:chgData name="Alvaro Ramirez-Cardenas" userId="29c4151bb4d650b1" providerId="LiveId" clId="{C090E370-55A6-47F7-8A21-4EDFE9618E5A}" dt="2023-03-08T08:24:22.504" v="570" actId="478"/>
          <ac:picMkLst>
            <pc:docMk/>
            <pc:sldMk cId="2703346594" sldId="389"/>
            <ac:picMk id="9" creationId="{529C677D-E239-B2E4-E18A-894E03B41A2C}"/>
          </ac:picMkLst>
        </pc:picChg>
        <pc:picChg chg="add mod">
          <ac:chgData name="Alvaro Ramirez-Cardenas" userId="29c4151bb4d650b1" providerId="LiveId" clId="{C090E370-55A6-47F7-8A21-4EDFE9618E5A}" dt="2023-03-08T08:23:54.561" v="569" actId="1076"/>
          <ac:picMkLst>
            <pc:docMk/>
            <pc:sldMk cId="2703346594" sldId="389"/>
            <ac:picMk id="11" creationId="{BADA10D6-F80D-E47D-F7BB-E5BB7994DCDA}"/>
          </ac:picMkLst>
        </pc:picChg>
        <pc:picChg chg="add del mod">
          <ac:chgData name="Alvaro Ramirez-Cardenas" userId="29c4151bb4d650b1" providerId="LiveId" clId="{C090E370-55A6-47F7-8A21-4EDFE9618E5A}" dt="2023-03-08T10:27:57.372" v="1103" actId="478"/>
          <ac:picMkLst>
            <pc:docMk/>
            <pc:sldMk cId="2703346594" sldId="389"/>
            <ac:picMk id="17" creationId="{94B1A45F-4E76-C443-90A9-94AF9390EAD0}"/>
          </ac:picMkLst>
        </pc:picChg>
      </pc:sldChg>
      <pc:sldChg chg="addSp delSp modSp mod">
        <pc:chgData name="Alvaro Ramirez-Cardenas" userId="29c4151bb4d650b1" providerId="LiveId" clId="{C090E370-55A6-47F7-8A21-4EDFE9618E5A}" dt="2023-03-08T08:58:05.392" v="645" actId="1076"/>
        <pc:sldMkLst>
          <pc:docMk/>
          <pc:sldMk cId="80570368" sldId="390"/>
        </pc:sldMkLst>
        <pc:graphicFrameChg chg="add del mod">
          <ac:chgData name="Alvaro Ramirez-Cardenas" userId="29c4151bb4d650b1" providerId="LiveId" clId="{C090E370-55A6-47F7-8A21-4EDFE9618E5A}" dt="2023-03-08T08:55:39.972" v="617" actId="478"/>
          <ac:graphicFrameMkLst>
            <pc:docMk/>
            <pc:sldMk cId="80570368" sldId="390"/>
            <ac:graphicFrameMk id="8" creationId="{32B9814A-1D65-4DCF-AD57-DA17B4F3D5E4}"/>
          </ac:graphicFrameMkLst>
        </pc:graphicFrameChg>
        <pc:graphicFrameChg chg="add del mod">
          <ac:chgData name="Alvaro Ramirez-Cardenas" userId="29c4151bb4d650b1" providerId="LiveId" clId="{C090E370-55A6-47F7-8A21-4EDFE9618E5A}" dt="2023-03-08T08:56:51.873" v="629" actId="478"/>
          <ac:graphicFrameMkLst>
            <pc:docMk/>
            <pc:sldMk cId="80570368" sldId="390"/>
            <ac:graphicFrameMk id="9" creationId="{32B9814A-1D65-4DCF-AD57-DA17B4F3D5E4}"/>
          </ac:graphicFrameMkLst>
        </pc:graphicFrameChg>
        <pc:graphicFrameChg chg="add del mod">
          <ac:chgData name="Alvaro Ramirez-Cardenas" userId="29c4151bb4d650b1" providerId="LiveId" clId="{C090E370-55A6-47F7-8A21-4EDFE9618E5A}" dt="2023-03-08T08:57:57.673" v="641" actId="478"/>
          <ac:graphicFrameMkLst>
            <pc:docMk/>
            <pc:sldMk cId="80570368" sldId="390"/>
            <ac:graphicFrameMk id="11" creationId="{114FDD71-C852-49C1-8364-DAACB86ED12D}"/>
          </ac:graphicFrameMkLst>
        </pc:graphicFrameChg>
        <pc:picChg chg="del">
          <ac:chgData name="Alvaro Ramirez-Cardenas" userId="29c4151bb4d650b1" providerId="LiveId" clId="{C090E370-55A6-47F7-8A21-4EDFE9618E5A}" dt="2023-03-08T08:55:22.871" v="611" actId="478"/>
          <ac:picMkLst>
            <pc:docMk/>
            <pc:sldMk cId="80570368" sldId="390"/>
            <ac:picMk id="3" creationId="{303A4851-F0D6-AB22-7D49-0653801525F9}"/>
          </ac:picMkLst>
        </pc:picChg>
        <pc:picChg chg="del">
          <ac:chgData name="Alvaro Ramirez-Cardenas" userId="29c4151bb4d650b1" providerId="LiveId" clId="{C090E370-55A6-47F7-8A21-4EDFE9618E5A}" dt="2023-03-08T08:57:33.314" v="633" actId="478"/>
          <ac:picMkLst>
            <pc:docMk/>
            <pc:sldMk cId="80570368" sldId="390"/>
            <ac:picMk id="7" creationId="{02BCC789-F3A7-1CC6-1516-3D41DC241E64}"/>
          </ac:picMkLst>
        </pc:picChg>
        <pc:picChg chg="add mod">
          <ac:chgData name="Alvaro Ramirez-Cardenas" userId="29c4151bb4d650b1" providerId="LiveId" clId="{C090E370-55A6-47F7-8A21-4EDFE9618E5A}" dt="2023-03-08T08:56:59.607" v="632" actId="1076"/>
          <ac:picMkLst>
            <pc:docMk/>
            <pc:sldMk cId="80570368" sldId="390"/>
            <ac:picMk id="10" creationId="{2616D637-A836-919C-6186-FFF857D4F907}"/>
          </ac:picMkLst>
        </pc:picChg>
        <pc:picChg chg="add mod">
          <ac:chgData name="Alvaro Ramirez-Cardenas" userId="29c4151bb4d650b1" providerId="LiveId" clId="{C090E370-55A6-47F7-8A21-4EDFE9618E5A}" dt="2023-03-08T08:58:05.392" v="645" actId="1076"/>
          <ac:picMkLst>
            <pc:docMk/>
            <pc:sldMk cId="80570368" sldId="390"/>
            <ac:picMk id="12" creationId="{198831A7-44A7-B367-54E8-7D4C4BF1FBD0}"/>
          </ac:picMkLst>
        </pc:picChg>
      </pc:sldChg>
      <pc:sldChg chg="addSp delSp modSp mod">
        <pc:chgData name="Alvaro Ramirez-Cardenas" userId="29c4151bb4d650b1" providerId="LiveId" clId="{C090E370-55A6-47F7-8A21-4EDFE9618E5A}" dt="2023-03-08T08:59:19.553" v="657" actId="1076"/>
        <pc:sldMkLst>
          <pc:docMk/>
          <pc:sldMk cId="3443064543" sldId="391"/>
        </pc:sldMkLst>
        <pc:graphicFrameChg chg="add del mod">
          <ac:chgData name="Alvaro Ramirez-Cardenas" userId="29c4151bb4d650b1" providerId="LiveId" clId="{C090E370-55A6-47F7-8A21-4EDFE9618E5A}" dt="2023-03-08T08:59:13.891" v="654" actId="478"/>
          <ac:graphicFrameMkLst>
            <pc:docMk/>
            <pc:sldMk cId="3443064543" sldId="391"/>
            <ac:graphicFrameMk id="6" creationId="{3479677F-18A3-4AC0-BBBC-10C30A0BA5A2}"/>
          </ac:graphicFrameMkLst>
        </pc:graphicFrameChg>
        <pc:picChg chg="del">
          <ac:chgData name="Alvaro Ramirez-Cardenas" userId="29c4151bb4d650b1" providerId="LiveId" clId="{C090E370-55A6-47F7-8A21-4EDFE9618E5A}" dt="2023-03-08T08:58:31.012" v="646" actId="478"/>
          <ac:picMkLst>
            <pc:docMk/>
            <pc:sldMk cId="3443064543" sldId="391"/>
            <ac:picMk id="3" creationId="{1198F37F-EB98-B66E-1EA8-C1C10AFA0E99}"/>
          </ac:picMkLst>
        </pc:picChg>
        <pc:picChg chg="add mod">
          <ac:chgData name="Alvaro Ramirez-Cardenas" userId="29c4151bb4d650b1" providerId="LiveId" clId="{C090E370-55A6-47F7-8A21-4EDFE9618E5A}" dt="2023-03-08T08:59:19.553" v="657" actId="1076"/>
          <ac:picMkLst>
            <pc:docMk/>
            <pc:sldMk cId="3443064543" sldId="391"/>
            <ac:picMk id="7" creationId="{41721BF9-72A2-9FC3-9698-D6E288BC444F}"/>
          </ac:picMkLst>
        </pc:picChg>
      </pc:sldChg>
      <pc:sldChg chg="modSp mod">
        <pc:chgData name="Alvaro Ramirez-Cardenas" userId="29c4151bb4d650b1" providerId="LiveId" clId="{C090E370-55A6-47F7-8A21-4EDFE9618E5A}" dt="2023-03-08T09:00:07.922" v="661" actId="14100"/>
        <pc:sldMkLst>
          <pc:docMk/>
          <pc:sldMk cId="4058746214" sldId="392"/>
        </pc:sldMkLst>
        <pc:picChg chg="mod">
          <ac:chgData name="Alvaro Ramirez-Cardenas" userId="29c4151bb4d650b1" providerId="LiveId" clId="{C090E370-55A6-47F7-8A21-4EDFE9618E5A}" dt="2023-03-08T09:00:07.922" v="661" actId="14100"/>
          <ac:picMkLst>
            <pc:docMk/>
            <pc:sldMk cId="4058746214" sldId="392"/>
            <ac:picMk id="8" creationId="{1E255C67-A301-CE0B-1F85-2211734E3643}"/>
          </ac:picMkLst>
        </pc:picChg>
      </pc:sldChg>
      <pc:sldChg chg="modSp mod">
        <pc:chgData name="Alvaro Ramirez-Cardenas" userId="29c4151bb4d650b1" providerId="LiveId" clId="{C090E370-55A6-47F7-8A21-4EDFE9618E5A}" dt="2023-03-08T09:00:50.587" v="665" actId="1076"/>
        <pc:sldMkLst>
          <pc:docMk/>
          <pc:sldMk cId="1077856319" sldId="393"/>
        </pc:sldMkLst>
        <pc:spChg chg="mod">
          <ac:chgData name="Alvaro Ramirez-Cardenas" userId="29c4151bb4d650b1" providerId="LiveId" clId="{C090E370-55A6-47F7-8A21-4EDFE9618E5A}" dt="2023-03-08T09:00:50.587" v="665" actId="1076"/>
          <ac:spMkLst>
            <pc:docMk/>
            <pc:sldMk cId="1077856319" sldId="393"/>
            <ac:spMk id="7" creationId="{1200DE46-27BD-699F-C0E2-6FCD696D3DF2}"/>
          </ac:spMkLst>
        </pc:spChg>
        <pc:picChg chg="mod">
          <ac:chgData name="Alvaro Ramirez-Cardenas" userId="29c4151bb4d650b1" providerId="LiveId" clId="{C090E370-55A6-47F7-8A21-4EDFE9618E5A}" dt="2023-03-08T09:00:27.189" v="663" actId="14100"/>
          <ac:picMkLst>
            <pc:docMk/>
            <pc:sldMk cId="1077856319" sldId="393"/>
            <ac:picMk id="6" creationId="{62D8DC16-E027-ABBF-209F-FBD24EF88358}"/>
          </ac:picMkLst>
        </pc:picChg>
      </pc:sldChg>
      <pc:sldChg chg="modSp mod">
        <pc:chgData name="Alvaro Ramirez-Cardenas" userId="29c4151bb4d650b1" providerId="LiveId" clId="{C090E370-55A6-47F7-8A21-4EDFE9618E5A}" dt="2023-03-08T09:01:24.617" v="667" actId="14100"/>
        <pc:sldMkLst>
          <pc:docMk/>
          <pc:sldMk cId="1639020975" sldId="394"/>
        </pc:sldMkLst>
        <pc:picChg chg="mod">
          <ac:chgData name="Alvaro Ramirez-Cardenas" userId="29c4151bb4d650b1" providerId="LiveId" clId="{C090E370-55A6-47F7-8A21-4EDFE9618E5A}" dt="2023-03-08T09:01:24.617" v="667" actId="14100"/>
          <ac:picMkLst>
            <pc:docMk/>
            <pc:sldMk cId="1639020975" sldId="394"/>
            <ac:picMk id="3" creationId="{DCDD814D-8A29-1013-2260-632216F84B19}"/>
          </ac:picMkLst>
        </pc:picChg>
      </pc:sldChg>
      <pc:sldChg chg="addSp delSp modSp mod">
        <pc:chgData name="Alvaro Ramirez-Cardenas" userId="29c4151bb4d650b1" providerId="LiveId" clId="{C090E370-55A6-47F7-8A21-4EDFE9618E5A}" dt="2023-03-08T09:03:58.042" v="688" actId="14100"/>
        <pc:sldMkLst>
          <pc:docMk/>
          <pc:sldMk cId="606591744" sldId="395"/>
        </pc:sldMkLst>
        <pc:graphicFrameChg chg="add del mod">
          <ac:chgData name="Alvaro Ramirez-Cardenas" userId="29c4151bb4d650b1" providerId="LiveId" clId="{C090E370-55A6-47F7-8A21-4EDFE9618E5A}" dt="2023-03-08T09:03:45.498" v="684" actId="478"/>
          <ac:graphicFrameMkLst>
            <pc:docMk/>
            <pc:sldMk cId="606591744" sldId="395"/>
            <ac:graphicFrameMk id="3" creationId="{683AF7F9-AAF0-4A1D-8548-6A2447239D82}"/>
          </ac:graphicFrameMkLst>
        </pc:graphicFrameChg>
        <pc:picChg chg="add mod">
          <ac:chgData name="Alvaro Ramirez-Cardenas" userId="29c4151bb4d650b1" providerId="LiveId" clId="{C090E370-55A6-47F7-8A21-4EDFE9618E5A}" dt="2023-03-08T09:03:58.042" v="688" actId="14100"/>
          <ac:picMkLst>
            <pc:docMk/>
            <pc:sldMk cId="606591744" sldId="395"/>
            <ac:picMk id="7" creationId="{C82466EB-790F-5B75-F36C-7B336973B830}"/>
          </ac:picMkLst>
        </pc:picChg>
        <pc:picChg chg="mod">
          <ac:chgData name="Alvaro Ramirez-Cardenas" userId="29c4151bb4d650b1" providerId="LiveId" clId="{C090E370-55A6-47F7-8A21-4EDFE9618E5A}" dt="2023-03-08T09:01:56.755" v="671" actId="14100"/>
          <ac:picMkLst>
            <pc:docMk/>
            <pc:sldMk cId="606591744" sldId="395"/>
            <ac:picMk id="8" creationId="{E7EBA2AE-839E-F646-B3BB-02475982CC1A}"/>
          </ac:picMkLst>
        </pc:picChg>
        <pc:picChg chg="del">
          <ac:chgData name="Alvaro Ramirez-Cardenas" userId="29c4151bb4d650b1" providerId="LiveId" clId="{C090E370-55A6-47F7-8A21-4EDFE9618E5A}" dt="2023-03-08T09:02:11.803" v="672" actId="478"/>
          <ac:picMkLst>
            <pc:docMk/>
            <pc:sldMk cId="606591744" sldId="395"/>
            <ac:picMk id="9" creationId="{8A4F4C69-7983-B7C9-1205-F70B5DE0FB3C}"/>
          </ac:picMkLst>
        </pc:picChg>
      </pc:sldChg>
      <pc:sldChg chg="addSp delSp modSp mod">
        <pc:chgData name="Alvaro Ramirez-Cardenas" userId="29c4151bb4d650b1" providerId="LiveId" clId="{C090E370-55A6-47F7-8A21-4EDFE9618E5A}" dt="2023-03-08T09:05:09.608" v="702" actId="1076"/>
        <pc:sldMkLst>
          <pc:docMk/>
          <pc:sldMk cId="2090046876" sldId="396"/>
        </pc:sldMkLst>
        <pc:graphicFrameChg chg="add del mod">
          <ac:chgData name="Alvaro Ramirez-Cardenas" userId="29c4151bb4d650b1" providerId="LiveId" clId="{C090E370-55A6-47F7-8A21-4EDFE9618E5A}" dt="2023-03-08T09:05:03.109" v="699" actId="478"/>
          <ac:graphicFrameMkLst>
            <pc:docMk/>
            <pc:sldMk cId="2090046876" sldId="396"/>
            <ac:graphicFrameMk id="3" creationId="{B422528F-0BD4-4DE3-9BE6-E5AC6322CC40}"/>
          </ac:graphicFrameMkLst>
        </pc:graphicFrameChg>
        <pc:picChg chg="add mod">
          <ac:chgData name="Alvaro Ramirez-Cardenas" userId="29c4151bb4d650b1" providerId="LiveId" clId="{C090E370-55A6-47F7-8A21-4EDFE9618E5A}" dt="2023-03-08T09:05:09.608" v="702" actId="1076"/>
          <ac:picMkLst>
            <pc:docMk/>
            <pc:sldMk cId="2090046876" sldId="396"/>
            <ac:picMk id="6" creationId="{74149FE6-F0AA-5A27-79E4-A2142A05B0CB}"/>
          </ac:picMkLst>
        </pc:picChg>
        <pc:picChg chg="del">
          <ac:chgData name="Alvaro Ramirez-Cardenas" userId="29c4151bb4d650b1" providerId="LiveId" clId="{C090E370-55A6-47F7-8A21-4EDFE9618E5A}" dt="2023-03-08T09:04:29.598" v="689" actId="478"/>
          <ac:picMkLst>
            <pc:docMk/>
            <pc:sldMk cId="2090046876" sldId="396"/>
            <ac:picMk id="7" creationId="{864B34EA-F211-C36E-5361-5D3B0C29CD2B}"/>
          </ac:picMkLst>
        </pc:picChg>
      </pc:sldChg>
      <pc:sldChg chg="del">
        <pc:chgData name="Alvaro Ramirez-Cardenas" userId="29c4151bb4d650b1" providerId="LiveId" clId="{C090E370-55A6-47F7-8A21-4EDFE9618E5A}" dt="2023-03-08T09:53:46.759" v="1073" actId="47"/>
        <pc:sldMkLst>
          <pc:docMk/>
          <pc:sldMk cId="937852994" sldId="397"/>
        </pc:sldMkLst>
      </pc:sldChg>
      <pc:sldChg chg="modSp mod">
        <pc:chgData name="Alvaro Ramirez-Cardenas" userId="29c4151bb4d650b1" providerId="LiveId" clId="{C090E370-55A6-47F7-8A21-4EDFE9618E5A}" dt="2023-03-08T09:12:03.365" v="801" actId="1076"/>
        <pc:sldMkLst>
          <pc:docMk/>
          <pc:sldMk cId="2543916434" sldId="399"/>
        </pc:sldMkLst>
        <pc:picChg chg="mod">
          <ac:chgData name="Alvaro Ramirez-Cardenas" userId="29c4151bb4d650b1" providerId="LiveId" clId="{C090E370-55A6-47F7-8A21-4EDFE9618E5A}" dt="2023-03-08T09:12:03.365" v="801" actId="1076"/>
          <ac:picMkLst>
            <pc:docMk/>
            <pc:sldMk cId="2543916434" sldId="399"/>
            <ac:picMk id="8" creationId="{4F0545A5-F042-7424-3879-F24B82BE147C}"/>
          </ac:picMkLst>
        </pc:picChg>
      </pc:sldChg>
      <pc:sldChg chg="addSp delSp modSp mod">
        <pc:chgData name="Alvaro Ramirez-Cardenas" userId="29c4151bb4d650b1" providerId="LiveId" clId="{C090E370-55A6-47F7-8A21-4EDFE9618E5A}" dt="2023-03-08T09:19:49.134" v="834" actId="1076"/>
        <pc:sldMkLst>
          <pc:docMk/>
          <pc:sldMk cId="3726219703" sldId="400"/>
        </pc:sldMkLst>
        <pc:graphicFrameChg chg="add mod">
          <ac:chgData name="Alvaro Ramirez-Cardenas" userId="29c4151bb4d650b1" providerId="LiveId" clId="{C090E370-55A6-47F7-8A21-4EDFE9618E5A}" dt="2023-03-08T09:13:06.173" v="804"/>
          <ac:graphicFrameMkLst>
            <pc:docMk/>
            <pc:sldMk cId="3726219703" sldId="400"/>
            <ac:graphicFrameMk id="3" creationId="{B314C092-BF6A-4587-93E9-F0C8F17D2839}"/>
          </ac:graphicFrameMkLst>
        </pc:graphicFrameChg>
        <pc:graphicFrameChg chg="add del mod">
          <ac:chgData name="Alvaro Ramirez-Cardenas" userId="29c4151bb4d650b1" providerId="LiveId" clId="{C090E370-55A6-47F7-8A21-4EDFE9618E5A}" dt="2023-03-08T09:14:55.615" v="818" actId="478"/>
          <ac:graphicFrameMkLst>
            <pc:docMk/>
            <pc:sldMk cId="3726219703" sldId="400"/>
            <ac:graphicFrameMk id="7" creationId="{B314C092-BF6A-4587-93E9-F0C8F17D2839}"/>
          </ac:graphicFrameMkLst>
        </pc:graphicFrameChg>
        <pc:graphicFrameChg chg="add del mod">
          <ac:chgData name="Alvaro Ramirez-Cardenas" userId="29c4151bb4d650b1" providerId="LiveId" clId="{C090E370-55A6-47F7-8A21-4EDFE9618E5A}" dt="2023-03-08T09:19:43.648" v="832" actId="478"/>
          <ac:graphicFrameMkLst>
            <pc:docMk/>
            <pc:sldMk cId="3726219703" sldId="400"/>
            <ac:graphicFrameMk id="9" creationId="{3C16ABEB-A218-465B-B3DE-71D3AEB3C3C2}"/>
          </ac:graphicFrameMkLst>
        </pc:graphicFrameChg>
        <pc:picChg chg="add mod">
          <ac:chgData name="Alvaro Ramirez-Cardenas" userId="29c4151bb4d650b1" providerId="LiveId" clId="{C090E370-55A6-47F7-8A21-4EDFE9618E5A}" dt="2023-03-08T09:15:02.691" v="821" actId="1076"/>
          <ac:picMkLst>
            <pc:docMk/>
            <pc:sldMk cId="3726219703" sldId="400"/>
            <ac:picMk id="8" creationId="{30A2B47B-1134-6C95-3ED9-42571C1D6813}"/>
          </ac:picMkLst>
        </pc:picChg>
        <pc:picChg chg="add mod">
          <ac:chgData name="Alvaro Ramirez-Cardenas" userId="29c4151bb4d650b1" providerId="LiveId" clId="{C090E370-55A6-47F7-8A21-4EDFE9618E5A}" dt="2023-03-08T09:19:49.134" v="834" actId="1076"/>
          <ac:picMkLst>
            <pc:docMk/>
            <pc:sldMk cId="3726219703" sldId="400"/>
            <ac:picMk id="10" creationId="{A66C1116-6558-A7FB-AB4D-8AA7CA240341}"/>
          </ac:picMkLst>
        </pc:picChg>
        <pc:picChg chg="add del">
          <ac:chgData name="Alvaro Ramirez-Cardenas" userId="29c4151bb4d650b1" providerId="LiveId" clId="{C090E370-55A6-47F7-8A21-4EDFE9618E5A}" dt="2023-03-08T09:13:21.604" v="807" actId="478"/>
          <ac:picMkLst>
            <pc:docMk/>
            <pc:sldMk cId="3726219703" sldId="400"/>
            <ac:picMk id="14" creationId="{3F925B82-EA8C-5144-72DA-B4F34894DB4B}"/>
          </ac:picMkLst>
        </pc:picChg>
        <pc:picChg chg="del">
          <ac:chgData name="Alvaro Ramirez-Cardenas" userId="29c4151bb4d650b1" providerId="LiveId" clId="{C090E370-55A6-47F7-8A21-4EDFE9618E5A}" dt="2023-03-08T09:15:14.110" v="822" actId="478"/>
          <ac:picMkLst>
            <pc:docMk/>
            <pc:sldMk cId="3726219703" sldId="400"/>
            <ac:picMk id="17" creationId="{35352996-D0FE-4A2B-9955-89C04FEEC11E}"/>
          </ac:picMkLst>
        </pc:picChg>
      </pc:sldChg>
      <pc:sldChg chg="addSp delSp modSp mod">
        <pc:chgData name="Alvaro Ramirez-Cardenas" userId="29c4151bb4d650b1" providerId="LiveId" clId="{C090E370-55A6-47F7-8A21-4EDFE9618E5A}" dt="2023-03-08T09:21:18.470" v="846" actId="1076"/>
        <pc:sldMkLst>
          <pc:docMk/>
          <pc:sldMk cId="870684742" sldId="401"/>
        </pc:sldMkLst>
        <pc:graphicFrameChg chg="add del mod">
          <ac:chgData name="Alvaro Ramirez-Cardenas" userId="29c4151bb4d650b1" providerId="LiveId" clId="{C090E370-55A6-47F7-8A21-4EDFE9618E5A}" dt="2023-03-08T09:21:11.335" v="843" actId="478"/>
          <ac:graphicFrameMkLst>
            <pc:docMk/>
            <pc:sldMk cId="870684742" sldId="401"/>
            <ac:graphicFrameMk id="6" creationId="{1699F86A-A3CA-47B1-AC88-214F2E216621}"/>
          </ac:graphicFrameMkLst>
        </pc:graphicFrameChg>
        <pc:picChg chg="del">
          <ac:chgData name="Alvaro Ramirez-Cardenas" userId="29c4151bb4d650b1" providerId="LiveId" clId="{C090E370-55A6-47F7-8A21-4EDFE9618E5A}" dt="2023-03-08T09:20:17.841" v="835" actId="478"/>
          <ac:picMkLst>
            <pc:docMk/>
            <pc:sldMk cId="870684742" sldId="401"/>
            <ac:picMk id="3" creationId="{0C358578-1E14-5BE6-746E-77CD2BFE13EB}"/>
          </ac:picMkLst>
        </pc:picChg>
        <pc:picChg chg="add mod">
          <ac:chgData name="Alvaro Ramirez-Cardenas" userId="29c4151bb4d650b1" providerId="LiveId" clId="{C090E370-55A6-47F7-8A21-4EDFE9618E5A}" dt="2023-03-08T09:21:18.470" v="846" actId="1076"/>
          <ac:picMkLst>
            <pc:docMk/>
            <pc:sldMk cId="870684742" sldId="401"/>
            <ac:picMk id="7" creationId="{A49FB7E2-8919-B1E4-C844-068E5018B704}"/>
          </ac:picMkLst>
        </pc:picChg>
      </pc:sldChg>
      <pc:sldChg chg="modSp mod">
        <pc:chgData name="Alvaro Ramirez-Cardenas" userId="29c4151bb4d650b1" providerId="LiveId" clId="{C090E370-55A6-47F7-8A21-4EDFE9618E5A}" dt="2023-03-08T09:23:21.723" v="861" actId="1076"/>
        <pc:sldMkLst>
          <pc:docMk/>
          <pc:sldMk cId="2475978775" sldId="402"/>
        </pc:sldMkLst>
        <pc:spChg chg="mod">
          <ac:chgData name="Alvaro Ramirez-Cardenas" userId="29c4151bb4d650b1" providerId="LiveId" clId="{C090E370-55A6-47F7-8A21-4EDFE9618E5A}" dt="2023-03-08T09:22:36.889" v="853" actId="14100"/>
          <ac:spMkLst>
            <pc:docMk/>
            <pc:sldMk cId="2475978775" sldId="402"/>
            <ac:spMk id="7" creationId="{086D9623-7F89-B553-D3A4-81E1EE0B0578}"/>
          </ac:spMkLst>
        </pc:spChg>
        <pc:spChg chg="mod">
          <ac:chgData name="Alvaro Ramirez-Cardenas" userId="29c4151bb4d650b1" providerId="LiveId" clId="{C090E370-55A6-47F7-8A21-4EDFE9618E5A}" dt="2023-03-08T09:23:16.383" v="860" actId="20577"/>
          <ac:spMkLst>
            <pc:docMk/>
            <pc:sldMk cId="2475978775" sldId="402"/>
            <ac:spMk id="10" creationId="{026583B6-BF2F-8A71-FBC9-EDF8DF48D176}"/>
          </ac:spMkLst>
        </pc:spChg>
        <pc:picChg chg="mod">
          <ac:chgData name="Alvaro Ramirez-Cardenas" userId="29c4151bb4d650b1" providerId="LiveId" clId="{C090E370-55A6-47F7-8A21-4EDFE9618E5A}" dt="2023-03-08T09:23:21.723" v="861" actId="1076"/>
          <ac:picMkLst>
            <pc:docMk/>
            <pc:sldMk cId="2475978775" sldId="402"/>
            <ac:picMk id="6" creationId="{C0BA4AA5-1152-5C60-8BB4-3A4C523F9A17}"/>
          </ac:picMkLst>
        </pc:picChg>
      </pc:sldChg>
      <pc:sldChg chg="addSp delSp modSp mod">
        <pc:chgData name="Alvaro Ramirez-Cardenas" userId="29c4151bb4d650b1" providerId="LiveId" clId="{C090E370-55A6-47F7-8A21-4EDFE9618E5A}" dt="2023-03-08T09:26:48.487" v="877" actId="14100"/>
        <pc:sldMkLst>
          <pc:docMk/>
          <pc:sldMk cId="3312120918" sldId="404"/>
        </pc:sldMkLst>
        <pc:graphicFrameChg chg="add del mod">
          <ac:chgData name="Alvaro Ramirez-Cardenas" userId="29c4151bb4d650b1" providerId="LiveId" clId="{C090E370-55A6-47F7-8A21-4EDFE9618E5A}" dt="2023-03-08T09:26:27.318" v="870" actId="478"/>
          <ac:graphicFrameMkLst>
            <pc:docMk/>
            <pc:sldMk cId="3312120918" sldId="404"/>
            <ac:graphicFrameMk id="3" creationId="{1477C37D-3871-4E37-A659-528000FF26C8}"/>
          </ac:graphicFrameMkLst>
        </pc:graphicFrameChg>
        <pc:picChg chg="del">
          <ac:chgData name="Alvaro Ramirez-Cardenas" userId="29c4151bb4d650b1" providerId="LiveId" clId="{C090E370-55A6-47F7-8A21-4EDFE9618E5A}" dt="2023-03-08T09:25:44.978" v="862" actId="478"/>
          <ac:picMkLst>
            <pc:docMk/>
            <pc:sldMk cId="3312120918" sldId="404"/>
            <ac:picMk id="6" creationId="{6761680C-1DF2-6493-B3EC-095FFCA53CE6}"/>
          </ac:picMkLst>
        </pc:picChg>
        <pc:picChg chg="add mod">
          <ac:chgData name="Alvaro Ramirez-Cardenas" userId="29c4151bb4d650b1" providerId="LiveId" clId="{C090E370-55A6-47F7-8A21-4EDFE9618E5A}" dt="2023-03-08T09:26:48.487" v="877" actId="14100"/>
          <ac:picMkLst>
            <pc:docMk/>
            <pc:sldMk cId="3312120918" sldId="404"/>
            <ac:picMk id="7" creationId="{DA9A65B5-90DA-954B-58A1-1AA35BD5D944}"/>
          </ac:picMkLst>
        </pc:picChg>
      </pc:sldChg>
      <pc:sldChg chg="addSp delSp modSp mod">
        <pc:chgData name="Alvaro Ramirez-Cardenas" userId="29c4151bb4d650b1" providerId="LiveId" clId="{C090E370-55A6-47F7-8A21-4EDFE9618E5A}" dt="2023-03-08T09:29:32.410" v="912" actId="1076"/>
        <pc:sldMkLst>
          <pc:docMk/>
          <pc:sldMk cId="106395695" sldId="405"/>
        </pc:sldMkLst>
        <pc:graphicFrameChg chg="add del mod">
          <ac:chgData name="Alvaro Ramirez-Cardenas" userId="29c4151bb4d650b1" providerId="LiveId" clId="{C090E370-55A6-47F7-8A21-4EDFE9618E5A}" dt="2023-03-08T09:27:57.236" v="887" actId="478"/>
          <ac:graphicFrameMkLst>
            <pc:docMk/>
            <pc:sldMk cId="106395695" sldId="405"/>
            <ac:graphicFrameMk id="3" creationId="{06596C77-CFB1-436F-941E-0C8FFD1BE496}"/>
          </ac:graphicFrameMkLst>
        </pc:graphicFrameChg>
        <pc:graphicFrameChg chg="add del mod">
          <ac:chgData name="Alvaro Ramirez-Cardenas" userId="29c4151bb4d650b1" providerId="LiveId" clId="{C090E370-55A6-47F7-8A21-4EDFE9618E5A}" dt="2023-03-08T09:29:23.943" v="908" actId="478"/>
          <ac:graphicFrameMkLst>
            <pc:docMk/>
            <pc:sldMk cId="106395695" sldId="405"/>
            <ac:graphicFrameMk id="10" creationId="{64041C43-40D2-47A2-AE9C-AE759E01EC12}"/>
          </ac:graphicFrameMkLst>
        </pc:graphicFrameChg>
        <pc:picChg chg="add mod">
          <ac:chgData name="Alvaro Ramirez-Cardenas" userId="29c4151bb4d650b1" providerId="LiveId" clId="{C090E370-55A6-47F7-8A21-4EDFE9618E5A}" dt="2023-03-08T09:28:04.572" v="890" actId="1076"/>
          <ac:picMkLst>
            <pc:docMk/>
            <pc:sldMk cId="106395695" sldId="405"/>
            <ac:picMk id="4" creationId="{FA8F24CF-84D4-2E9D-4BD1-34F53127713D}"/>
          </ac:picMkLst>
        </pc:picChg>
        <pc:picChg chg="del">
          <ac:chgData name="Alvaro Ramirez-Cardenas" userId="29c4151bb4d650b1" providerId="LiveId" clId="{C090E370-55A6-47F7-8A21-4EDFE9618E5A}" dt="2023-03-08T09:27:24.355" v="879" actId="478"/>
          <ac:picMkLst>
            <pc:docMk/>
            <pc:sldMk cId="106395695" sldId="405"/>
            <ac:picMk id="8" creationId="{9B2999D1-7898-0E96-04A0-D9FBC851CFF3}"/>
          </ac:picMkLst>
        </pc:picChg>
        <pc:picChg chg="del">
          <ac:chgData name="Alvaro Ramirez-Cardenas" userId="29c4151bb4d650b1" providerId="LiveId" clId="{C090E370-55A6-47F7-8A21-4EDFE9618E5A}" dt="2023-03-08T09:28:35.001" v="891" actId="478"/>
          <ac:picMkLst>
            <pc:docMk/>
            <pc:sldMk cId="106395695" sldId="405"/>
            <ac:picMk id="9" creationId="{4924013F-A8B4-4AFA-A5B6-8CAD5A642142}"/>
          </ac:picMkLst>
        </pc:picChg>
        <pc:picChg chg="add mod">
          <ac:chgData name="Alvaro Ramirez-Cardenas" userId="29c4151bb4d650b1" providerId="LiveId" clId="{C090E370-55A6-47F7-8A21-4EDFE9618E5A}" dt="2023-03-08T09:29:32.410" v="912" actId="1076"/>
          <ac:picMkLst>
            <pc:docMk/>
            <pc:sldMk cId="106395695" sldId="405"/>
            <ac:picMk id="11" creationId="{202CAED7-045D-10B0-DF26-B2C2FB56E5DF}"/>
          </ac:picMkLst>
        </pc:picChg>
      </pc:sldChg>
      <pc:sldChg chg="addSp delSp modSp mod">
        <pc:chgData name="Alvaro Ramirez-Cardenas" userId="29c4151bb4d650b1" providerId="LiveId" clId="{C090E370-55A6-47F7-8A21-4EDFE9618E5A}" dt="2023-03-08T09:34:49.986" v="965"/>
        <pc:sldMkLst>
          <pc:docMk/>
          <pc:sldMk cId="164996030" sldId="406"/>
        </pc:sldMkLst>
        <pc:spChg chg="add mod">
          <ac:chgData name="Alvaro Ramirez-Cardenas" userId="29c4151bb4d650b1" providerId="LiveId" clId="{C090E370-55A6-47F7-8A21-4EDFE9618E5A}" dt="2023-03-08T09:34:49.986" v="965"/>
          <ac:spMkLst>
            <pc:docMk/>
            <pc:sldMk cId="164996030" sldId="406"/>
            <ac:spMk id="13" creationId="{81D1D7C5-FBE9-3353-889F-79AE754FEFDE}"/>
          </ac:spMkLst>
        </pc:spChg>
        <pc:graphicFrameChg chg="add del mod">
          <ac:chgData name="Alvaro Ramirez-Cardenas" userId="29c4151bb4d650b1" providerId="LiveId" clId="{C090E370-55A6-47F7-8A21-4EDFE9618E5A}" dt="2023-03-08T09:30:53.080" v="924" actId="478"/>
          <ac:graphicFrameMkLst>
            <pc:docMk/>
            <pc:sldMk cId="164996030" sldId="406"/>
            <ac:graphicFrameMk id="4" creationId="{62119A49-7F71-4D24-A157-C8C0E65E67EB}"/>
          </ac:graphicFrameMkLst>
        </pc:graphicFrameChg>
        <pc:picChg chg="del">
          <ac:chgData name="Alvaro Ramirez-Cardenas" userId="29c4151bb4d650b1" providerId="LiveId" clId="{C090E370-55A6-47F7-8A21-4EDFE9618E5A}" dt="2023-03-08T09:30:13.964" v="914" actId="478"/>
          <ac:picMkLst>
            <pc:docMk/>
            <pc:sldMk cId="164996030" sldId="406"/>
            <ac:picMk id="3" creationId="{0FD814C1-BB53-7F97-8731-EC189FB14BA3}"/>
          </ac:picMkLst>
        </pc:picChg>
        <pc:picChg chg="add del mod">
          <ac:chgData name="Alvaro Ramirez-Cardenas" userId="29c4151bb4d650b1" providerId="LiveId" clId="{C090E370-55A6-47F7-8A21-4EDFE9618E5A}" dt="2023-03-08T09:31:17.280" v="929" actId="478"/>
          <ac:picMkLst>
            <pc:docMk/>
            <pc:sldMk cId="164996030" sldId="406"/>
            <ac:picMk id="8" creationId="{49CD3521-BE71-B188-E6B5-AB4F868ADE53}"/>
          </ac:picMkLst>
        </pc:picChg>
        <pc:picChg chg="add mod">
          <ac:chgData name="Alvaro Ramirez-Cardenas" userId="29c4151bb4d650b1" providerId="LiveId" clId="{C090E370-55A6-47F7-8A21-4EDFE9618E5A}" dt="2023-03-08T09:31:46.486" v="934" actId="1035"/>
          <ac:picMkLst>
            <pc:docMk/>
            <pc:sldMk cId="164996030" sldId="406"/>
            <ac:picMk id="9" creationId="{1802D69E-BB76-C2BC-1228-C42D3BA31EED}"/>
          </ac:picMkLst>
        </pc:picChg>
        <pc:picChg chg="add del mod">
          <ac:chgData name="Alvaro Ramirez-Cardenas" userId="29c4151bb4d650b1" providerId="LiveId" clId="{C090E370-55A6-47F7-8A21-4EDFE9618E5A}" dt="2023-03-08T09:32:31.810" v="944" actId="478"/>
          <ac:picMkLst>
            <pc:docMk/>
            <pc:sldMk cId="164996030" sldId="406"/>
            <ac:picMk id="10" creationId="{654E547D-F08C-1C99-BFAF-1128A5D9259D}"/>
          </ac:picMkLst>
        </pc:picChg>
        <pc:picChg chg="add del mod">
          <ac:chgData name="Alvaro Ramirez-Cardenas" userId="29c4151bb4d650b1" providerId="LiveId" clId="{C090E370-55A6-47F7-8A21-4EDFE9618E5A}" dt="2023-03-08T09:32:56.983" v="953" actId="478"/>
          <ac:picMkLst>
            <pc:docMk/>
            <pc:sldMk cId="164996030" sldId="406"/>
            <ac:picMk id="11" creationId="{0DA9D0B2-4B14-9A93-4DF3-FBC524E79DD3}"/>
          </ac:picMkLst>
        </pc:picChg>
        <pc:picChg chg="add mod">
          <ac:chgData name="Alvaro Ramirez-Cardenas" userId="29c4151bb4d650b1" providerId="LiveId" clId="{C090E370-55A6-47F7-8A21-4EDFE9618E5A}" dt="2023-03-08T09:33:20.679" v="962" actId="1076"/>
          <ac:picMkLst>
            <pc:docMk/>
            <pc:sldMk cId="164996030" sldId="406"/>
            <ac:picMk id="12" creationId="{73673499-04D8-548C-B718-02E52A74E2D6}"/>
          </ac:picMkLst>
        </pc:picChg>
      </pc:sldChg>
      <pc:sldChg chg="addSp delSp modSp mod">
        <pc:chgData name="Alvaro Ramirez-Cardenas" userId="29c4151bb4d650b1" providerId="LiveId" clId="{C090E370-55A6-47F7-8A21-4EDFE9618E5A}" dt="2023-03-08T09:43:27.270" v="1000" actId="1076"/>
        <pc:sldMkLst>
          <pc:docMk/>
          <pc:sldMk cId="1679358513" sldId="407"/>
        </pc:sldMkLst>
        <pc:graphicFrameChg chg="add mod">
          <ac:chgData name="Alvaro Ramirez-Cardenas" userId="29c4151bb4d650b1" providerId="LiveId" clId="{C090E370-55A6-47F7-8A21-4EDFE9618E5A}" dt="2023-03-08T09:37:00.223" v="983"/>
          <ac:graphicFrameMkLst>
            <pc:docMk/>
            <pc:sldMk cId="1679358513" sldId="407"/>
            <ac:graphicFrameMk id="3" creationId="{7E89388B-D252-4EE5-9295-C069F3F66B61}"/>
          </ac:graphicFrameMkLst>
        </pc:graphicFrameChg>
        <pc:graphicFrameChg chg="add del mod">
          <ac:chgData name="Alvaro Ramirez-Cardenas" userId="29c4151bb4d650b1" providerId="LiveId" clId="{C090E370-55A6-47F7-8A21-4EDFE9618E5A}" dt="2023-03-08T09:43:20.228" v="997" actId="478"/>
          <ac:graphicFrameMkLst>
            <pc:docMk/>
            <pc:sldMk cId="1679358513" sldId="407"/>
            <ac:graphicFrameMk id="9" creationId="{BDBD2ED6-D650-4549-A59A-EAE60487D7CD}"/>
          </ac:graphicFrameMkLst>
        </pc:graphicFrameChg>
        <pc:picChg chg="del">
          <ac:chgData name="Alvaro Ramirez-Cardenas" userId="29c4151bb4d650b1" providerId="LiveId" clId="{C090E370-55A6-47F7-8A21-4EDFE9618E5A}" dt="2023-03-08T09:35:33.006" v="967" actId="478"/>
          <ac:picMkLst>
            <pc:docMk/>
            <pc:sldMk cId="1679358513" sldId="407"/>
            <ac:picMk id="4" creationId="{7CD9A3BD-66E3-864E-5B6F-E45D86065E93}"/>
          </ac:picMkLst>
        </pc:picChg>
        <pc:picChg chg="del">
          <ac:chgData name="Alvaro Ramirez-Cardenas" userId="29c4151bb4d650b1" providerId="LiveId" clId="{C090E370-55A6-47F7-8A21-4EDFE9618E5A}" dt="2023-03-08T09:39:14.402" v="985" actId="478"/>
          <ac:picMkLst>
            <pc:docMk/>
            <pc:sldMk cId="1679358513" sldId="407"/>
            <ac:picMk id="8" creationId="{C15872CC-38D9-2660-5034-EF0FA023CDB7}"/>
          </ac:picMkLst>
        </pc:picChg>
        <pc:picChg chg="add mod">
          <ac:chgData name="Alvaro Ramirez-Cardenas" userId="29c4151bb4d650b1" providerId="LiveId" clId="{C090E370-55A6-47F7-8A21-4EDFE9618E5A}" dt="2023-03-08T09:43:27.270" v="1000" actId="1076"/>
          <ac:picMkLst>
            <pc:docMk/>
            <pc:sldMk cId="1679358513" sldId="407"/>
            <ac:picMk id="10" creationId="{826FF897-8658-BBB6-FAAD-13F917731470}"/>
          </ac:picMkLst>
        </pc:picChg>
      </pc:sldChg>
      <pc:sldChg chg="addSp delSp modSp mod">
        <pc:chgData name="Alvaro Ramirez-Cardenas" userId="29c4151bb4d650b1" providerId="LiveId" clId="{C090E370-55A6-47F7-8A21-4EDFE9618E5A}" dt="2023-03-08T09:44:27.600" v="1011" actId="1076"/>
        <pc:sldMkLst>
          <pc:docMk/>
          <pc:sldMk cId="1747085121" sldId="408"/>
        </pc:sldMkLst>
        <pc:graphicFrameChg chg="add del mod">
          <ac:chgData name="Alvaro Ramirez-Cardenas" userId="29c4151bb4d650b1" providerId="LiveId" clId="{C090E370-55A6-47F7-8A21-4EDFE9618E5A}" dt="2023-03-08T09:44:19.021" v="1008" actId="478"/>
          <ac:graphicFrameMkLst>
            <pc:docMk/>
            <pc:sldMk cId="1747085121" sldId="408"/>
            <ac:graphicFrameMk id="6" creationId="{1EE7A167-14EB-4658-A098-3D9E6C8B91B6}"/>
          </ac:graphicFrameMkLst>
        </pc:graphicFrameChg>
        <pc:picChg chg="del">
          <ac:chgData name="Alvaro Ramirez-Cardenas" userId="29c4151bb4d650b1" providerId="LiveId" clId="{C090E370-55A6-47F7-8A21-4EDFE9618E5A}" dt="2023-03-08T09:43:54.154" v="1001" actId="478"/>
          <ac:picMkLst>
            <pc:docMk/>
            <pc:sldMk cId="1747085121" sldId="408"/>
            <ac:picMk id="3" creationId="{2A10CE5A-F840-A10E-B137-2DD6EEF63D74}"/>
          </ac:picMkLst>
        </pc:picChg>
        <pc:picChg chg="add mod">
          <ac:chgData name="Alvaro Ramirez-Cardenas" userId="29c4151bb4d650b1" providerId="LiveId" clId="{C090E370-55A6-47F7-8A21-4EDFE9618E5A}" dt="2023-03-08T09:44:27.600" v="1011" actId="1076"/>
          <ac:picMkLst>
            <pc:docMk/>
            <pc:sldMk cId="1747085121" sldId="408"/>
            <ac:picMk id="7" creationId="{CF1BEF24-5A21-FF3D-3C96-2E6AF0A45D38}"/>
          </ac:picMkLst>
        </pc:picChg>
      </pc:sldChg>
      <pc:sldChg chg="addSp delSp modSp mod">
        <pc:chgData name="Alvaro Ramirez-Cardenas" userId="29c4151bb4d650b1" providerId="LiveId" clId="{C090E370-55A6-47F7-8A21-4EDFE9618E5A}" dt="2023-03-08T10:49:45.120" v="1143" actId="1076"/>
        <pc:sldMkLst>
          <pc:docMk/>
          <pc:sldMk cId="4116770995" sldId="409"/>
        </pc:sldMkLst>
        <pc:spChg chg="add mod">
          <ac:chgData name="Alvaro Ramirez-Cardenas" userId="29c4151bb4d650b1" providerId="LiveId" clId="{C090E370-55A6-47F7-8A21-4EDFE9618E5A}" dt="2023-03-08T10:49:45.120" v="1143" actId="1076"/>
          <ac:spMkLst>
            <pc:docMk/>
            <pc:sldMk cId="4116770995" sldId="409"/>
            <ac:spMk id="3" creationId="{B068C128-44BE-EB56-6CA7-A40F1E1A1679}"/>
          </ac:spMkLst>
        </pc:spChg>
        <pc:graphicFrameChg chg="add del mod">
          <ac:chgData name="Alvaro Ramirez-Cardenas" userId="29c4151bb4d650b1" providerId="LiveId" clId="{C090E370-55A6-47F7-8A21-4EDFE9618E5A}" dt="2023-03-08T09:48:13.895" v="1024" actId="478"/>
          <ac:graphicFrameMkLst>
            <pc:docMk/>
            <pc:sldMk cId="4116770995" sldId="409"/>
            <ac:graphicFrameMk id="3" creationId="{934D2250-2587-4636-BE39-96DF1B470723}"/>
          </ac:graphicFrameMkLst>
        </pc:graphicFrameChg>
        <pc:graphicFrameChg chg="add del mod">
          <ac:chgData name="Alvaro Ramirez-Cardenas" userId="29c4151bb4d650b1" providerId="LiveId" clId="{C090E370-55A6-47F7-8A21-4EDFE9618E5A}" dt="2023-03-08T09:51:46.353" v="1045" actId="478"/>
          <ac:graphicFrameMkLst>
            <pc:docMk/>
            <pc:sldMk cId="4116770995" sldId="409"/>
            <ac:graphicFrameMk id="8" creationId="{7021E360-74A2-492D-AA9E-5C5056111CDE}"/>
          </ac:graphicFrameMkLst>
        </pc:graphicFrameChg>
        <pc:graphicFrameChg chg="add del mod">
          <ac:chgData name="Alvaro Ramirez-Cardenas" userId="29c4151bb4d650b1" providerId="LiveId" clId="{C090E370-55A6-47F7-8A21-4EDFE9618E5A}" dt="2023-03-08T09:52:30.487" v="1057" actId="478"/>
          <ac:graphicFrameMkLst>
            <pc:docMk/>
            <pc:sldMk cId="4116770995" sldId="409"/>
            <ac:graphicFrameMk id="11" creationId="{7021E360-74A2-492D-AA9E-5C5056111CDE}"/>
          </ac:graphicFrameMkLst>
        </pc:graphicFrameChg>
        <pc:picChg chg="add del mod">
          <ac:chgData name="Alvaro Ramirez-Cardenas" userId="29c4151bb4d650b1" providerId="LiveId" clId="{C090E370-55A6-47F7-8A21-4EDFE9618E5A}" dt="2023-03-08T09:51:26.815" v="1042" actId="478"/>
          <ac:picMkLst>
            <pc:docMk/>
            <pc:sldMk cId="4116770995" sldId="409"/>
            <ac:picMk id="4" creationId="{0AE00150-BCAE-B961-A869-D9357ADE7E84}"/>
          </ac:picMkLst>
        </pc:picChg>
        <pc:picChg chg="del">
          <ac:chgData name="Alvaro Ramirez-Cardenas" userId="29c4151bb4d650b1" providerId="LiveId" clId="{C090E370-55A6-47F7-8A21-4EDFE9618E5A}" dt="2023-03-08T09:47:21.399" v="1012" actId="478"/>
          <ac:picMkLst>
            <pc:docMk/>
            <pc:sldMk cId="4116770995" sldId="409"/>
            <ac:picMk id="9" creationId="{13286E97-3065-9721-67E2-74F41A837215}"/>
          </ac:picMkLst>
        </pc:picChg>
        <pc:picChg chg="add mod">
          <ac:chgData name="Alvaro Ramirez-Cardenas" userId="29c4151bb4d650b1" providerId="LiveId" clId="{C090E370-55A6-47F7-8A21-4EDFE9618E5A}" dt="2023-03-08T09:51:32.397" v="1044" actId="1076"/>
          <ac:picMkLst>
            <pc:docMk/>
            <pc:sldMk cId="4116770995" sldId="409"/>
            <ac:picMk id="10" creationId="{DA1D1DE1-9F05-A81B-E792-9FB2853D4DA4}"/>
          </ac:picMkLst>
        </pc:picChg>
        <pc:picChg chg="del">
          <ac:chgData name="Alvaro Ramirez-Cardenas" userId="29c4151bb4d650b1" providerId="LiveId" clId="{C090E370-55A6-47F7-8A21-4EDFE9618E5A}" dt="2023-03-08T09:49:49.815" v="1027" actId="478"/>
          <ac:picMkLst>
            <pc:docMk/>
            <pc:sldMk cId="4116770995" sldId="409"/>
            <ac:picMk id="12" creationId="{CBB0EE47-7294-110D-FC5C-8FCFDF9F7D05}"/>
          </ac:picMkLst>
        </pc:picChg>
        <pc:picChg chg="add mod">
          <ac:chgData name="Alvaro Ramirez-Cardenas" userId="29c4151bb4d650b1" providerId="LiveId" clId="{C090E370-55A6-47F7-8A21-4EDFE9618E5A}" dt="2023-03-08T09:52:39.787" v="1062" actId="1076"/>
          <ac:picMkLst>
            <pc:docMk/>
            <pc:sldMk cId="4116770995" sldId="409"/>
            <ac:picMk id="13" creationId="{74FF610F-22CC-0551-C9B0-30BE0FC2762F}"/>
          </ac:picMkLst>
        </pc:picChg>
      </pc:sldChg>
      <pc:sldChg chg="addSp delSp modSp mod">
        <pc:chgData name="Alvaro Ramirez-Cardenas" userId="29c4151bb4d650b1" providerId="LiveId" clId="{C090E370-55A6-47F7-8A21-4EDFE9618E5A}" dt="2023-03-08T10:50:01.631" v="1145" actId="1076"/>
        <pc:sldMkLst>
          <pc:docMk/>
          <pc:sldMk cId="3656560434" sldId="410"/>
        </pc:sldMkLst>
        <pc:spChg chg="add mod">
          <ac:chgData name="Alvaro Ramirez-Cardenas" userId="29c4151bb4d650b1" providerId="LiveId" clId="{C090E370-55A6-47F7-8A21-4EDFE9618E5A}" dt="2023-03-08T10:50:01.631" v="1145" actId="1076"/>
          <ac:spMkLst>
            <pc:docMk/>
            <pc:sldMk cId="3656560434" sldId="410"/>
            <ac:spMk id="3" creationId="{2A4A1EDE-D76D-9DC5-9F01-EEC8A9B9E3F3}"/>
          </ac:spMkLst>
        </pc:spChg>
        <pc:graphicFrameChg chg="add del mod">
          <ac:chgData name="Alvaro Ramirez-Cardenas" userId="29c4151bb4d650b1" providerId="LiveId" clId="{C090E370-55A6-47F7-8A21-4EDFE9618E5A}" dt="2023-03-08T09:53:31.142" v="1069" actId="478"/>
          <ac:graphicFrameMkLst>
            <pc:docMk/>
            <pc:sldMk cId="3656560434" sldId="410"/>
            <ac:graphicFrameMk id="3" creationId="{66C79E8E-7859-4A46-B3DA-45ED273D73A4}"/>
          </ac:graphicFrameMkLst>
        </pc:graphicFrameChg>
        <pc:picChg chg="del">
          <ac:chgData name="Alvaro Ramirez-Cardenas" userId="29c4151bb4d650b1" providerId="LiveId" clId="{C090E370-55A6-47F7-8A21-4EDFE9618E5A}" dt="2023-03-08T09:52:44.352" v="1063" actId="478"/>
          <ac:picMkLst>
            <pc:docMk/>
            <pc:sldMk cId="3656560434" sldId="410"/>
            <ac:picMk id="6" creationId="{CF32AC91-6D3E-438C-4070-7E91A2C2D9B4}"/>
          </ac:picMkLst>
        </pc:picChg>
        <pc:picChg chg="add mod">
          <ac:chgData name="Alvaro Ramirez-Cardenas" userId="29c4151bb4d650b1" providerId="LiveId" clId="{C090E370-55A6-47F7-8A21-4EDFE9618E5A}" dt="2023-03-08T09:53:36.789" v="1072" actId="1076"/>
          <ac:picMkLst>
            <pc:docMk/>
            <pc:sldMk cId="3656560434" sldId="410"/>
            <ac:picMk id="7" creationId="{2EB07B65-3E6F-A42A-C2AB-B40A23A77BD8}"/>
          </ac:picMkLst>
        </pc:picChg>
      </pc:sldChg>
      <pc:sldChg chg="addSp delSp modSp mod">
        <pc:chgData name="Alvaro Ramirez-Cardenas" userId="29c4151bb4d650b1" providerId="LiveId" clId="{C090E370-55A6-47F7-8A21-4EDFE9618E5A}" dt="2023-03-08T10:52:55.719" v="1171" actId="2062"/>
        <pc:sldMkLst>
          <pc:docMk/>
          <pc:sldMk cId="3948734916" sldId="411"/>
        </pc:sldMkLst>
        <pc:graphicFrameChg chg="add mod modGraphic">
          <ac:chgData name="Alvaro Ramirez-Cardenas" userId="29c4151bb4d650b1" providerId="LiveId" clId="{C090E370-55A6-47F7-8A21-4EDFE9618E5A}" dt="2023-03-08T10:52:55.719" v="1171" actId="2062"/>
          <ac:graphicFrameMkLst>
            <pc:docMk/>
            <pc:sldMk cId="3948734916" sldId="411"/>
            <ac:graphicFrameMk id="4" creationId="{482A87B7-D069-89AE-5269-667D6774F624}"/>
          </ac:graphicFrameMkLst>
        </pc:graphicFrameChg>
        <pc:picChg chg="del">
          <ac:chgData name="Alvaro Ramirez-Cardenas" userId="29c4151bb4d650b1" providerId="LiveId" clId="{C090E370-55A6-47F7-8A21-4EDFE9618E5A}" dt="2023-03-08T10:50:33.315" v="1146" actId="478"/>
          <ac:picMkLst>
            <pc:docMk/>
            <pc:sldMk cId="3948734916" sldId="411"/>
            <ac:picMk id="2" creationId="{008D5777-4886-9548-E99A-E59C7470ECA7}"/>
          </ac:picMkLst>
        </pc:picChg>
      </pc:sldChg>
      <pc:sldChg chg="addSp delSp modSp mod">
        <pc:chgData name="Alvaro Ramirez-Cardenas" userId="29c4151bb4d650b1" providerId="LiveId" clId="{C090E370-55A6-47F7-8A21-4EDFE9618E5A}" dt="2023-03-08T09:11:06.682" v="793" actId="20577"/>
        <pc:sldMkLst>
          <pc:docMk/>
          <pc:sldMk cId="1778437954" sldId="413"/>
        </pc:sldMkLst>
        <pc:spChg chg="add del mod">
          <ac:chgData name="Alvaro Ramirez-Cardenas" userId="29c4151bb4d650b1" providerId="LiveId" clId="{C090E370-55A6-47F7-8A21-4EDFE9618E5A}" dt="2023-03-08T09:07:01.401" v="723"/>
          <ac:spMkLst>
            <pc:docMk/>
            <pc:sldMk cId="1778437954" sldId="413"/>
            <ac:spMk id="2" creationId="{AF3A161B-7CA0-F962-09EF-8A5C8BC14E4A}"/>
          </ac:spMkLst>
        </pc:spChg>
        <pc:spChg chg="mod">
          <ac:chgData name="Alvaro Ramirez-Cardenas" userId="29c4151bb4d650b1" providerId="LiveId" clId="{C090E370-55A6-47F7-8A21-4EDFE9618E5A}" dt="2023-03-08T09:07:17.994" v="726" actId="1076"/>
          <ac:spMkLst>
            <pc:docMk/>
            <pc:sldMk cId="1778437954" sldId="413"/>
            <ac:spMk id="4" creationId="{AA50478E-32CF-AE54-99C2-3EA1CE4AC8C5}"/>
          </ac:spMkLst>
        </pc:spChg>
        <pc:spChg chg="mod">
          <ac:chgData name="Alvaro Ramirez-Cardenas" userId="29c4151bb4d650b1" providerId="LiveId" clId="{C090E370-55A6-47F7-8A21-4EDFE9618E5A}" dt="2023-03-08T09:08:12.229" v="745"/>
          <ac:spMkLst>
            <pc:docMk/>
            <pc:sldMk cId="1778437954" sldId="413"/>
            <ac:spMk id="5" creationId="{311FEE9C-997A-6DFC-511E-052E5615A2A7}"/>
          </ac:spMkLst>
        </pc:spChg>
        <pc:spChg chg="mod">
          <ac:chgData name="Alvaro Ramirez-Cardenas" userId="29c4151bb4d650b1" providerId="LiveId" clId="{C090E370-55A6-47F7-8A21-4EDFE9618E5A}" dt="2023-03-08T09:06:01.712" v="713"/>
          <ac:spMkLst>
            <pc:docMk/>
            <pc:sldMk cId="1778437954" sldId="413"/>
            <ac:spMk id="6" creationId="{E21C828F-50B1-2642-AE0C-F80EB4EACF99}"/>
          </ac:spMkLst>
        </pc:spChg>
        <pc:spChg chg="add del mod">
          <ac:chgData name="Alvaro Ramirez-Cardenas" userId="29c4151bb4d650b1" providerId="LiveId" clId="{C090E370-55A6-47F7-8A21-4EDFE9618E5A}" dt="2023-03-08T09:07:01.401" v="723"/>
          <ac:spMkLst>
            <pc:docMk/>
            <pc:sldMk cId="1778437954" sldId="413"/>
            <ac:spMk id="7" creationId="{8FFF4068-0407-6E35-E20C-E356E6A2F9B5}"/>
          </ac:spMkLst>
        </pc:spChg>
        <pc:spChg chg="add del mod">
          <ac:chgData name="Alvaro Ramirez-Cardenas" userId="29c4151bb4d650b1" providerId="LiveId" clId="{C090E370-55A6-47F7-8A21-4EDFE9618E5A}" dt="2023-03-08T09:07:19.379" v="727"/>
          <ac:spMkLst>
            <pc:docMk/>
            <pc:sldMk cId="1778437954" sldId="413"/>
            <ac:spMk id="10" creationId="{CF2F3600-E2EE-29F0-76E4-0CAF8F619348}"/>
          </ac:spMkLst>
        </pc:spChg>
        <pc:spChg chg="add del mod">
          <ac:chgData name="Alvaro Ramirez-Cardenas" userId="29c4151bb4d650b1" providerId="LiveId" clId="{C090E370-55A6-47F7-8A21-4EDFE9618E5A}" dt="2023-03-08T09:07:19.379" v="727"/>
          <ac:spMkLst>
            <pc:docMk/>
            <pc:sldMk cId="1778437954" sldId="413"/>
            <ac:spMk id="11" creationId="{A9BAE3D0-02B9-06C2-F6D4-CB5748B5415E}"/>
          </ac:spMkLst>
        </pc:spChg>
        <pc:spChg chg="add mod">
          <ac:chgData name="Alvaro Ramirez-Cardenas" userId="29c4151bb4d650b1" providerId="LiveId" clId="{C090E370-55A6-47F7-8A21-4EDFE9618E5A}" dt="2023-03-08T09:07:55.554" v="744" actId="1037"/>
          <ac:spMkLst>
            <pc:docMk/>
            <pc:sldMk cId="1778437954" sldId="413"/>
            <ac:spMk id="13" creationId="{B4937BC6-B347-69D6-A480-DFFC6CD972F4}"/>
          </ac:spMkLst>
        </pc:spChg>
        <pc:spChg chg="add mod">
          <ac:chgData name="Alvaro Ramirez-Cardenas" userId="29c4151bb4d650b1" providerId="LiveId" clId="{C090E370-55A6-47F7-8A21-4EDFE9618E5A}" dt="2023-03-08T09:09:18.558" v="758"/>
          <ac:spMkLst>
            <pc:docMk/>
            <pc:sldMk cId="1778437954" sldId="413"/>
            <ac:spMk id="14" creationId="{7D4B8937-440C-C6AA-A2CE-73C4E4394C28}"/>
          </ac:spMkLst>
        </pc:spChg>
        <pc:spChg chg="add mod">
          <ac:chgData name="Alvaro Ramirez-Cardenas" userId="29c4151bb4d650b1" providerId="LiveId" clId="{C090E370-55A6-47F7-8A21-4EDFE9618E5A}" dt="2023-03-08T09:07:51.327" v="737" actId="1076"/>
          <ac:spMkLst>
            <pc:docMk/>
            <pc:sldMk cId="1778437954" sldId="413"/>
            <ac:spMk id="16" creationId="{9BBACD4E-24BF-35B7-50C0-4404CF2CC753}"/>
          </ac:spMkLst>
        </pc:spChg>
        <pc:spChg chg="add mod">
          <ac:chgData name="Alvaro Ramirez-Cardenas" userId="29c4151bb4d650b1" providerId="LiveId" clId="{C090E370-55A6-47F7-8A21-4EDFE9618E5A}" dt="2023-03-08T09:10:00.774" v="770" actId="14100"/>
          <ac:spMkLst>
            <pc:docMk/>
            <pc:sldMk cId="1778437954" sldId="413"/>
            <ac:spMk id="17" creationId="{9BFB0095-973D-CEFD-E5CF-095E5DBE1206}"/>
          </ac:spMkLst>
        </pc:spChg>
        <pc:spChg chg="add mod">
          <ac:chgData name="Alvaro Ramirez-Cardenas" userId="29c4151bb4d650b1" providerId="LiveId" clId="{C090E370-55A6-47F7-8A21-4EDFE9618E5A}" dt="2023-03-08T09:10:38.806" v="779" actId="1076"/>
          <ac:spMkLst>
            <pc:docMk/>
            <pc:sldMk cId="1778437954" sldId="413"/>
            <ac:spMk id="22" creationId="{C26DA90B-8EAE-ED3B-9D6F-E20E94D30F1D}"/>
          </ac:spMkLst>
        </pc:spChg>
        <pc:spChg chg="add mod">
          <ac:chgData name="Alvaro Ramirez-Cardenas" userId="29c4151bb4d650b1" providerId="LiveId" clId="{C090E370-55A6-47F7-8A21-4EDFE9618E5A}" dt="2023-03-08T09:11:06.682" v="793" actId="20577"/>
          <ac:spMkLst>
            <pc:docMk/>
            <pc:sldMk cId="1778437954" sldId="413"/>
            <ac:spMk id="23" creationId="{7E2E1FB6-2F0D-6E2E-54B2-40F143B87739}"/>
          </ac:spMkLst>
        </pc:spChg>
        <pc:picChg chg="del">
          <ac:chgData name="Alvaro Ramirez-Cardenas" userId="29c4151bb4d650b1" providerId="LiveId" clId="{C090E370-55A6-47F7-8A21-4EDFE9618E5A}" dt="2023-03-08T09:08:36.899" v="750" actId="478"/>
          <ac:picMkLst>
            <pc:docMk/>
            <pc:sldMk cId="1778437954" sldId="413"/>
            <ac:picMk id="8" creationId="{D8FD531F-0BFF-709A-65E8-E598E2E48B51}"/>
          </ac:picMkLst>
        </pc:picChg>
        <pc:picChg chg="add del mod">
          <ac:chgData name="Alvaro Ramirez-Cardenas" userId="29c4151bb4d650b1" providerId="LiveId" clId="{C090E370-55A6-47F7-8A21-4EDFE9618E5A}" dt="2023-03-08T09:07:01.401" v="723"/>
          <ac:picMkLst>
            <pc:docMk/>
            <pc:sldMk cId="1778437954" sldId="413"/>
            <ac:picMk id="9" creationId="{29BBC2D8-E1A3-4B9B-C770-2EFC00C1B69E}"/>
          </ac:picMkLst>
        </pc:picChg>
        <pc:picChg chg="add del mod">
          <ac:chgData name="Alvaro Ramirez-Cardenas" userId="29c4151bb4d650b1" providerId="LiveId" clId="{C090E370-55A6-47F7-8A21-4EDFE9618E5A}" dt="2023-03-08T09:07:19.379" v="727"/>
          <ac:picMkLst>
            <pc:docMk/>
            <pc:sldMk cId="1778437954" sldId="413"/>
            <ac:picMk id="12" creationId="{96787CF8-E796-3DE3-D439-8F7C57349305}"/>
          </ac:picMkLst>
        </pc:picChg>
        <pc:picChg chg="add del mod">
          <ac:chgData name="Alvaro Ramirez-Cardenas" userId="29c4151bb4d650b1" providerId="LiveId" clId="{C090E370-55A6-47F7-8A21-4EDFE9618E5A}" dt="2023-03-08T09:09:05.322" v="756" actId="478"/>
          <ac:picMkLst>
            <pc:docMk/>
            <pc:sldMk cId="1778437954" sldId="413"/>
            <ac:picMk id="15" creationId="{3BC28304-3D33-D96E-005B-CC6EF9962CF1}"/>
          </ac:picMkLst>
        </pc:picChg>
        <pc:picChg chg="add del mod">
          <ac:chgData name="Alvaro Ramirez-Cardenas" userId="29c4151bb4d650b1" providerId="LiveId" clId="{C090E370-55A6-47F7-8A21-4EDFE9618E5A}" dt="2023-03-08T09:09:45.902" v="767" actId="478"/>
          <ac:picMkLst>
            <pc:docMk/>
            <pc:sldMk cId="1778437954" sldId="413"/>
            <ac:picMk id="18" creationId="{D6C451ED-D478-185C-B30F-4DC80420E094}"/>
          </ac:picMkLst>
        </pc:picChg>
        <pc:picChg chg="add mod">
          <ac:chgData name="Alvaro Ramirez-Cardenas" userId="29c4151bb4d650b1" providerId="LiveId" clId="{C090E370-55A6-47F7-8A21-4EDFE9618E5A}" dt="2023-03-08T09:08:40.614" v="751" actId="1076"/>
          <ac:picMkLst>
            <pc:docMk/>
            <pc:sldMk cId="1778437954" sldId="413"/>
            <ac:picMk id="19" creationId="{25FFA7DA-480A-9258-D31E-089F640BE628}"/>
          </ac:picMkLst>
        </pc:picChg>
        <pc:picChg chg="add mod">
          <ac:chgData name="Alvaro Ramirez-Cardenas" userId="29c4151bb4d650b1" providerId="LiveId" clId="{C090E370-55A6-47F7-8A21-4EDFE9618E5A}" dt="2023-03-08T09:09:10.840" v="757" actId="1076"/>
          <ac:picMkLst>
            <pc:docMk/>
            <pc:sldMk cId="1778437954" sldId="413"/>
            <ac:picMk id="20" creationId="{FCE482B9-110E-C6EF-51AC-EF29CFBB09AA}"/>
          </ac:picMkLst>
        </pc:picChg>
        <pc:picChg chg="add mod">
          <ac:chgData name="Alvaro Ramirez-Cardenas" userId="29c4151bb4d650b1" providerId="LiveId" clId="{C090E370-55A6-47F7-8A21-4EDFE9618E5A}" dt="2023-03-08T09:09:50.960" v="768" actId="1076"/>
          <ac:picMkLst>
            <pc:docMk/>
            <pc:sldMk cId="1778437954" sldId="413"/>
            <ac:picMk id="21" creationId="{5CC90DE8-911B-609C-8C65-763644D84283}"/>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d.docs.live.net/29c4151bb4d650b1/Escritorio/maq%20China/NUEVO/China%20Banking%20Monitor_20230306_ed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lang="es-ES" sz="1000" b="0" i="0" u="none" strike="noStrike" kern="1200" baseline="0">
                <a:solidFill>
                  <a:srgbClr val="072146"/>
                </a:solidFill>
                <a:latin typeface="Arial"/>
                <a:ea typeface="Arial"/>
                <a:cs typeface="Arial"/>
              </a:defRPr>
            </a:pPr>
            <a:r>
              <a:rPr lang="es-ES" sz="1000" b="0" i="0" u="none" strike="noStrike" kern="1200" baseline="0">
                <a:solidFill>
                  <a:srgbClr val="072146"/>
                </a:solidFill>
                <a:latin typeface="Arial"/>
                <a:ea typeface="Arial"/>
                <a:cs typeface="Arial"/>
              </a:rPr>
              <a:t>Units</a:t>
            </a:r>
          </a:p>
        </c:rich>
      </c:tx>
      <c:layout>
        <c:manualLayout>
          <c:xMode val="edge"/>
          <c:yMode val="edge"/>
          <c:x val="6.8713450292397476E-4"/>
          <c:y val="5.7367149758454018E-4"/>
        </c:manualLayout>
      </c:layout>
      <c:overlay val="0"/>
      <c:spPr>
        <a:noFill/>
        <a:ln w="25400">
          <a:noFill/>
        </a:ln>
      </c:spPr>
    </c:title>
    <c:autoTitleDeleted val="0"/>
    <c:plotArea>
      <c:layout>
        <c:manualLayout>
          <c:layoutTarget val="inner"/>
          <c:xMode val="edge"/>
          <c:yMode val="edge"/>
          <c:x val="0.12146084850319797"/>
          <c:y val="0.10865305974978075"/>
          <c:w val="0.81052567838625444"/>
          <c:h val="0.38667380515219102"/>
        </c:manualLayout>
      </c:layout>
      <c:barChart>
        <c:barDir val="col"/>
        <c:grouping val="stacked"/>
        <c:varyColors val="0"/>
        <c:ser>
          <c:idx val="0"/>
          <c:order val="0"/>
          <c:tx>
            <c:strRef>
              <c:f>'[China Banking Monitor_20230306_edi.xlsx]Slide 39.1'!$L$1</c:f>
              <c:strCache>
                <c:ptCount val="1"/>
                <c:pt idx="0">
                  <c:v>1-90 Days</c:v>
                </c:pt>
              </c:strCache>
            </c:strRef>
          </c:tx>
          <c:spPr>
            <a:solidFill>
              <a:srgbClr val="004481"/>
            </a:solidFill>
            <a:ln w="12700">
              <a:noFill/>
              <a:prstDash val="solid"/>
            </a:ln>
          </c:spPr>
          <c:invertIfNegative val="0"/>
          <c:cat>
            <c:numRef>
              <c:f>'[China Banking Monitor_20230306_edi.xlsx]Slide 39.1'!$A$2:$A$151</c:f>
              <c:numCache>
                <c:formatCode>mmm\,\ yyyy</c:formatCode>
                <c:ptCount val="150"/>
                <c:pt idx="0">
                  <c:v>40360</c:v>
                </c:pt>
                <c:pt idx="1">
                  <c:v>40391</c:v>
                </c:pt>
                <c:pt idx="2">
                  <c:v>40422</c:v>
                </c:pt>
                <c:pt idx="3">
                  <c:v>40452</c:v>
                </c:pt>
                <c:pt idx="4">
                  <c:v>40483</c:v>
                </c:pt>
                <c:pt idx="5">
                  <c:v>40513</c:v>
                </c:pt>
                <c:pt idx="6">
                  <c:v>40544</c:v>
                </c:pt>
                <c:pt idx="7">
                  <c:v>40575</c:v>
                </c:pt>
                <c:pt idx="8">
                  <c:v>40603</c:v>
                </c:pt>
                <c:pt idx="9">
                  <c:v>40634</c:v>
                </c:pt>
                <c:pt idx="10">
                  <c:v>40664</c:v>
                </c:pt>
                <c:pt idx="11">
                  <c:v>40695</c:v>
                </c:pt>
                <c:pt idx="12">
                  <c:v>40725</c:v>
                </c:pt>
                <c:pt idx="13">
                  <c:v>40756</c:v>
                </c:pt>
                <c:pt idx="14">
                  <c:v>40787</c:v>
                </c:pt>
                <c:pt idx="15">
                  <c:v>40817</c:v>
                </c:pt>
                <c:pt idx="16">
                  <c:v>40848</c:v>
                </c:pt>
                <c:pt idx="17">
                  <c:v>40878</c:v>
                </c:pt>
                <c:pt idx="18">
                  <c:v>40909</c:v>
                </c:pt>
                <c:pt idx="19">
                  <c:v>40940</c:v>
                </c:pt>
                <c:pt idx="20">
                  <c:v>40969</c:v>
                </c:pt>
                <c:pt idx="21">
                  <c:v>41000</c:v>
                </c:pt>
                <c:pt idx="22">
                  <c:v>41030</c:v>
                </c:pt>
                <c:pt idx="23">
                  <c:v>41061</c:v>
                </c:pt>
                <c:pt idx="24">
                  <c:v>41091</c:v>
                </c:pt>
                <c:pt idx="25">
                  <c:v>41122</c:v>
                </c:pt>
                <c:pt idx="26">
                  <c:v>41153</c:v>
                </c:pt>
                <c:pt idx="27">
                  <c:v>41183</c:v>
                </c:pt>
                <c:pt idx="28">
                  <c:v>41214</c:v>
                </c:pt>
                <c:pt idx="29">
                  <c:v>41244</c:v>
                </c:pt>
                <c:pt idx="30" formatCode="[$-409]mmm\-yy;@">
                  <c:v>41275</c:v>
                </c:pt>
                <c:pt idx="31" formatCode="[$-409]mmm\-yy;@">
                  <c:v>41306</c:v>
                </c:pt>
                <c:pt idx="32" formatCode="[$-409]mmm\-yy;@">
                  <c:v>41334</c:v>
                </c:pt>
                <c:pt idx="33" formatCode="[$-409]mmm\-yy;@">
                  <c:v>41365</c:v>
                </c:pt>
                <c:pt idx="34" formatCode="[$-409]mmm\-yy;@">
                  <c:v>41395</c:v>
                </c:pt>
                <c:pt idx="35" formatCode="[$-409]mmm\-yy;@">
                  <c:v>41426</c:v>
                </c:pt>
                <c:pt idx="36" formatCode="[$-409]mmm\-yy;@">
                  <c:v>41456</c:v>
                </c:pt>
                <c:pt idx="37" formatCode="[$-409]mmm\-yy;@">
                  <c:v>41487</c:v>
                </c:pt>
                <c:pt idx="38" formatCode="[$-409]mmm\-yy;@">
                  <c:v>41518</c:v>
                </c:pt>
                <c:pt idx="39" formatCode="[$-409]mmm\-yy;@">
                  <c:v>41548</c:v>
                </c:pt>
                <c:pt idx="40" formatCode="[$-409]mmm\-yy;@">
                  <c:v>41579</c:v>
                </c:pt>
                <c:pt idx="41" formatCode="[$-409]mmm\-yy;@">
                  <c:v>41609</c:v>
                </c:pt>
                <c:pt idx="42" formatCode="[$-409]mmm\-yy;@">
                  <c:v>41640</c:v>
                </c:pt>
                <c:pt idx="43" formatCode="[$-409]mmm\-yy;@">
                  <c:v>41671</c:v>
                </c:pt>
                <c:pt idx="44" formatCode="[$-409]mmm\-yy;@">
                  <c:v>41699</c:v>
                </c:pt>
                <c:pt idx="45" formatCode="[$-409]mmm\-yy;@">
                  <c:v>41730</c:v>
                </c:pt>
                <c:pt idx="46" formatCode="[$-409]mmm\-yy;@">
                  <c:v>41760</c:v>
                </c:pt>
                <c:pt idx="47" formatCode="[$-409]mmm\-yy;@">
                  <c:v>41791</c:v>
                </c:pt>
                <c:pt idx="48" formatCode="[$-409]mmm\-yy;@">
                  <c:v>41821</c:v>
                </c:pt>
                <c:pt idx="49" formatCode="[$-409]mmm\-yy;@">
                  <c:v>41852</c:v>
                </c:pt>
                <c:pt idx="50" formatCode="[$-409]mmm\-yy;@">
                  <c:v>41883</c:v>
                </c:pt>
                <c:pt idx="51" formatCode="[$-409]mmm\-yy;@">
                  <c:v>41913</c:v>
                </c:pt>
                <c:pt idx="52" formatCode="[$-409]mmm\-yy;@">
                  <c:v>41944</c:v>
                </c:pt>
                <c:pt idx="53" formatCode="[$-409]mmm\-yy;@">
                  <c:v>41974</c:v>
                </c:pt>
                <c:pt idx="54" formatCode="[$-409]mmm\-yy;@">
                  <c:v>42005</c:v>
                </c:pt>
                <c:pt idx="55" formatCode="[$-409]mmm\-yy;@">
                  <c:v>42036</c:v>
                </c:pt>
                <c:pt idx="56" formatCode="[$-409]mmm\-yy;@">
                  <c:v>42064</c:v>
                </c:pt>
                <c:pt idx="57" formatCode="[$-409]mmm\-yy;@">
                  <c:v>42095</c:v>
                </c:pt>
                <c:pt idx="58" formatCode="[$-409]mmm\-yy;@">
                  <c:v>42125</c:v>
                </c:pt>
                <c:pt idx="59" formatCode="[$-409]mmm\-yy;@">
                  <c:v>42156</c:v>
                </c:pt>
                <c:pt idx="60" formatCode="[$-409]mmm\-yy;@">
                  <c:v>42186</c:v>
                </c:pt>
                <c:pt idx="61" formatCode="[$-409]mmm\-yy;@">
                  <c:v>42217</c:v>
                </c:pt>
                <c:pt idx="62" formatCode="[$-409]mmm\-yy;@">
                  <c:v>42248</c:v>
                </c:pt>
                <c:pt idx="63" formatCode="[$-409]mmm\-yy;@">
                  <c:v>42278</c:v>
                </c:pt>
                <c:pt idx="64" formatCode="[$-409]mmm\-yy;@">
                  <c:v>42309</c:v>
                </c:pt>
                <c:pt idx="65" formatCode="[$-409]mmm\-yy;@">
                  <c:v>42339</c:v>
                </c:pt>
                <c:pt idx="66" formatCode="[$-409]mmm\-yy;@">
                  <c:v>42370</c:v>
                </c:pt>
                <c:pt idx="67" formatCode="[$-409]mmm\-yy;@">
                  <c:v>42401</c:v>
                </c:pt>
                <c:pt idx="68" formatCode="[$-409]mmm\-yy;@">
                  <c:v>42430</c:v>
                </c:pt>
                <c:pt idx="69" formatCode="[$-409]mmm\-yy;@">
                  <c:v>42461</c:v>
                </c:pt>
                <c:pt idx="70" formatCode="[$-409]mmm\-yy;@">
                  <c:v>42491</c:v>
                </c:pt>
                <c:pt idx="71" formatCode="[$-409]mmm\-yy;@">
                  <c:v>42522</c:v>
                </c:pt>
                <c:pt idx="72" formatCode="[$-409]mmm\-yy;@">
                  <c:v>42552</c:v>
                </c:pt>
                <c:pt idx="73" formatCode="[$-409]mmm\-yy;@">
                  <c:v>42583</c:v>
                </c:pt>
                <c:pt idx="74" formatCode="[$-409]mmm\-yy;@">
                  <c:v>42614</c:v>
                </c:pt>
                <c:pt idx="75" formatCode="[$-409]mmm\-yy;@">
                  <c:v>42644</c:v>
                </c:pt>
                <c:pt idx="76" formatCode="[$-409]mmm\-yy;@">
                  <c:v>42675</c:v>
                </c:pt>
                <c:pt idx="77" formatCode="[$-409]mmm\-yy;@">
                  <c:v>42705</c:v>
                </c:pt>
                <c:pt idx="78" formatCode="[$-409]mmm\-yy;@">
                  <c:v>42736</c:v>
                </c:pt>
                <c:pt idx="79" formatCode="[$-409]mmm\-yy;@">
                  <c:v>42767</c:v>
                </c:pt>
                <c:pt idx="80" formatCode="[$-409]mmm\-yy;@">
                  <c:v>42795</c:v>
                </c:pt>
                <c:pt idx="81" formatCode="[$-409]mmm\-yy;@">
                  <c:v>42826</c:v>
                </c:pt>
                <c:pt idx="82" formatCode="[$-409]mmm\-yy;@">
                  <c:v>42856</c:v>
                </c:pt>
                <c:pt idx="83" formatCode="[$-409]mmm\-yy;@">
                  <c:v>42887</c:v>
                </c:pt>
                <c:pt idx="84" formatCode="[$-409]mmm\-yy;@">
                  <c:v>42917</c:v>
                </c:pt>
                <c:pt idx="85" formatCode="[$-409]mmm\-yy;@">
                  <c:v>42948</c:v>
                </c:pt>
                <c:pt idx="86" formatCode="[$-409]mmm\-yy;@">
                  <c:v>42979</c:v>
                </c:pt>
                <c:pt idx="87" formatCode="[$-409]mmm\-yy;@">
                  <c:v>43009</c:v>
                </c:pt>
                <c:pt idx="88" formatCode="[$-409]mmm\-yy;@">
                  <c:v>43040</c:v>
                </c:pt>
                <c:pt idx="89" formatCode="[$-409]mmm\-yy;@">
                  <c:v>43070</c:v>
                </c:pt>
                <c:pt idx="90" formatCode="[$-409]mmm\-yy;@">
                  <c:v>43101</c:v>
                </c:pt>
                <c:pt idx="91" formatCode="[$-409]mmm\-yy;@">
                  <c:v>43132</c:v>
                </c:pt>
                <c:pt idx="92" formatCode="[$-409]mmm\-yy;@">
                  <c:v>43160</c:v>
                </c:pt>
                <c:pt idx="93" formatCode="[$-409]mmm\-yy;@">
                  <c:v>43191</c:v>
                </c:pt>
                <c:pt idx="94" formatCode="[$-409]mmm\-yy;@">
                  <c:v>43221</c:v>
                </c:pt>
                <c:pt idx="95" formatCode="[$-409]mmm\-yy;@">
                  <c:v>43252</c:v>
                </c:pt>
                <c:pt idx="96" formatCode="[$-409]mmm\-yy;@">
                  <c:v>43282</c:v>
                </c:pt>
                <c:pt idx="97" formatCode="[$-409]mmm\-yy;@">
                  <c:v>43313</c:v>
                </c:pt>
                <c:pt idx="98" formatCode="[$-409]mmm\-yy;@">
                  <c:v>43344</c:v>
                </c:pt>
                <c:pt idx="99" formatCode="[$-409]mmm\-yy;@">
                  <c:v>43374</c:v>
                </c:pt>
                <c:pt idx="100" formatCode="[$-409]mmm\-yy;@">
                  <c:v>43405</c:v>
                </c:pt>
                <c:pt idx="101" formatCode="[$-409]mmm\-yy;@">
                  <c:v>43435</c:v>
                </c:pt>
                <c:pt idx="102" formatCode="[$-409]mmm\-yy;@">
                  <c:v>43466</c:v>
                </c:pt>
                <c:pt idx="103" formatCode="[$-409]mmm\-yy;@">
                  <c:v>43497</c:v>
                </c:pt>
                <c:pt idx="104" formatCode="[$-409]mmm\-yy;@">
                  <c:v>43525</c:v>
                </c:pt>
                <c:pt idx="105" formatCode="[$-409]mmm\-yy;@">
                  <c:v>43556</c:v>
                </c:pt>
                <c:pt idx="106" formatCode="[$-409]mmm\-yy;@">
                  <c:v>43586</c:v>
                </c:pt>
                <c:pt idx="107" formatCode="[$-409]mmm\-yy;@">
                  <c:v>43617</c:v>
                </c:pt>
                <c:pt idx="108" formatCode="[$-409]mmm\-yy;@">
                  <c:v>43647</c:v>
                </c:pt>
                <c:pt idx="109" formatCode="[$-409]mmm\-yy;@">
                  <c:v>43678</c:v>
                </c:pt>
                <c:pt idx="110" formatCode="[$-409]mmm\-yy;@">
                  <c:v>43709</c:v>
                </c:pt>
                <c:pt idx="111" formatCode="[$-409]mmm\-yy;@">
                  <c:v>43739</c:v>
                </c:pt>
                <c:pt idx="112" formatCode="[$-409]mmm\-yy;@">
                  <c:v>43770</c:v>
                </c:pt>
                <c:pt idx="113" formatCode="[$-409]mmm\-yy;@">
                  <c:v>43800</c:v>
                </c:pt>
                <c:pt idx="114" formatCode="[$-409]mmm\-yy;@">
                  <c:v>43831</c:v>
                </c:pt>
                <c:pt idx="115" formatCode="[$-409]mmm\-yy;@">
                  <c:v>43862</c:v>
                </c:pt>
                <c:pt idx="116" formatCode="[$-409]mmm\-yy;@">
                  <c:v>43891</c:v>
                </c:pt>
                <c:pt idx="117" formatCode="[$-409]mmm\-yy;@">
                  <c:v>43922</c:v>
                </c:pt>
                <c:pt idx="118" formatCode="[$-409]mmm\-yy;@">
                  <c:v>43952</c:v>
                </c:pt>
                <c:pt idx="119" formatCode="[$-409]mmm\-yy;@">
                  <c:v>43983</c:v>
                </c:pt>
                <c:pt idx="120" formatCode="[$-409]mmm\-yy;@">
                  <c:v>44013</c:v>
                </c:pt>
                <c:pt idx="121" formatCode="[$-409]mmm\-yy;@">
                  <c:v>44044</c:v>
                </c:pt>
                <c:pt idx="122" formatCode="[$-409]mmm\-yy;@">
                  <c:v>44075</c:v>
                </c:pt>
                <c:pt idx="123" formatCode="[$-409]mmm\-yy;@">
                  <c:v>44105</c:v>
                </c:pt>
                <c:pt idx="124" formatCode="[$-409]mmm\-yy;@">
                  <c:v>44136</c:v>
                </c:pt>
                <c:pt idx="125" formatCode="[$-409]mmm\-yy;@">
                  <c:v>44166</c:v>
                </c:pt>
                <c:pt idx="126" formatCode="[$-409]mmm\-yy;@">
                  <c:v>44197</c:v>
                </c:pt>
                <c:pt idx="127" formatCode="[$-409]mmm\-yy;@">
                  <c:v>44228</c:v>
                </c:pt>
                <c:pt idx="128" formatCode="[$-409]mmm\-yy;@">
                  <c:v>44256</c:v>
                </c:pt>
                <c:pt idx="129" formatCode="[$-409]mmm\-yy;@">
                  <c:v>44287</c:v>
                </c:pt>
                <c:pt idx="130" formatCode="[$-409]mmm\-yy;@">
                  <c:v>44317</c:v>
                </c:pt>
                <c:pt idx="131" formatCode="[$-409]mmm\-yy;@">
                  <c:v>44348</c:v>
                </c:pt>
                <c:pt idx="132" formatCode="[$-409]mmm\-yy;@">
                  <c:v>44378</c:v>
                </c:pt>
                <c:pt idx="133" formatCode="[$-409]mmm\-yy;@">
                  <c:v>44409</c:v>
                </c:pt>
                <c:pt idx="134" formatCode="[$-409]mmm\-yy;@">
                  <c:v>44440</c:v>
                </c:pt>
                <c:pt idx="135" formatCode="[$-409]mmm\-yy;@">
                  <c:v>44470</c:v>
                </c:pt>
                <c:pt idx="136" formatCode="[$-409]mmm\-yy;@">
                  <c:v>44501</c:v>
                </c:pt>
                <c:pt idx="137" formatCode="[$-409]mmm\-yy;@">
                  <c:v>44531</c:v>
                </c:pt>
                <c:pt idx="138" formatCode="[$-409]mmm\-yy;@">
                  <c:v>44562</c:v>
                </c:pt>
                <c:pt idx="139" formatCode="[$-409]mmm\-yy;@">
                  <c:v>44593</c:v>
                </c:pt>
                <c:pt idx="140" formatCode="[$-409]mmm\-yy;@">
                  <c:v>44621</c:v>
                </c:pt>
                <c:pt idx="141" formatCode="[$-409]mmm\-yy;@">
                  <c:v>44652</c:v>
                </c:pt>
                <c:pt idx="142" formatCode="[$-409]mmm\-yy;@">
                  <c:v>44682</c:v>
                </c:pt>
                <c:pt idx="143" formatCode="[$-409]mmm\-yy;@">
                  <c:v>44713</c:v>
                </c:pt>
                <c:pt idx="144" formatCode="[$-409]mmm\-yy;@">
                  <c:v>44743</c:v>
                </c:pt>
                <c:pt idx="145" formatCode="[$-409]mmm\-yy;@">
                  <c:v>44774</c:v>
                </c:pt>
                <c:pt idx="146" formatCode="[$-409]mmm\-yy;@">
                  <c:v>44805</c:v>
                </c:pt>
                <c:pt idx="147" formatCode="[$-409]mmm\-yy;@">
                  <c:v>44835</c:v>
                </c:pt>
                <c:pt idx="148" formatCode="[$-409]mmm\-yy;@">
                  <c:v>44866</c:v>
                </c:pt>
                <c:pt idx="149" formatCode="[$-409]mmm\-yy;@">
                  <c:v>44896</c:v>
                </c:pt>
              </c:numCache>
            </c:numRef>
          </c:cat>
          <c:val>
            <c:numRef>
              <c:f>'[China Banking Monitor_20230306_edi.xlsx]Slide 39.1'!$L$2:$L$151</c:f>
              <c:numCache>
                <c:formatCode>General</c:formatCode>
                <c:ptCount val="150"/>
                <c:pt idx="0">
                  <c:v>655</c:v>
                </c:pt>
                <c:pt idx="1">
                  <c:v>700</c:v>
                </c:pt>
                <c:pt idx="2">
                  <c:v>749</c:v>
                </c:pt>
                <c:pt idx="3">
                  <c:v>570</c:v>
                </c:pt>
                <c:pt idx="4">
                  <c:v>747</c:v>
                </c:pt>
                <c:pt idx="5">
                  <c:v>956</c:v>
                </c:pt>
                <c:pt idx="6">
                  <c:v>1081</c:v>
                </c:pt>
                <c:pt idx="7">
                  <c:v>898</c:v>
                </c:pt>
                <c:pt idx="8">
                  <c:v>1278</c:v>
                </c:pt>
                <c:pt idx="9">
                  <c:v>1165</c:v>
                </c:pt>
                <c:pt idx="10">
                  <c:v>1275</c:v>
                </c:pt>
                <c:pt idx="11">
                  <c:v>1507</c:v>
                </c:pt>
                <c:pt idx="12">
                  <c:v>1501</c:v>
                </c:pt>
                <c:pt idx="13">
                  <c:v>1528</c:v>
                </c:pt>
                <c:pt idx="14">
                  <c:v>1650</c:v>
                </c:pt>
                <c:pt idx="15">
                  <c:v>1519</c:v>
                </c:pt>
                <c:pt idx="16">
                  <c:v>1639</c:v>
                </c:pt>
                <c:pt idx="17">
                  <c:v>1384</c:v>
                </c:pt>
                <c:pt idx="18">
                  <c:v>1304</c:v>
                </c:pt>
                <c:pt idx="19">
                  <c:v>1569</c:v>
                </c:pt>
                <c:pt idx="20">
                  <c:v>1639</c:v>
                </c:pt>
                <c:pt idx="21">
                  <c:v>1484</c:v>
                </c:pt>
                <c:pt idx="22">
                  <c:v>1756</c:v>
                </c:pt>
                <c:pt idx="23">
                  <c:v>1692</c:v>
                </c:pt>
                <c:pt idx="24">
                  <c:v>1809</c:v>
                </c:pt>
                <c:pt idx="25">
                  <c:v>1909</c:v>
                </c:pt>
                <c:pt idx="26">
                  <c:v>1917</c:v>
                </c:pt>
                <c:pt idx="27">
                  <c:v>1724</c:v>
                </c:pt>
                <c:pt idx="28">
                  <c:v>1965</c:v>
                </c:pt>
                <c:pt idx="29">
                  <c:v>1890</c:v>
                </c:pt>
                <c:pt idx="30">
                  <c:v>2549</c:v>
                </c:pt>
                <c:pt idx="31">
                  <c:v>2260</c:v>
                </c:pt>
                <c:pt idx="32">
                  <c:v>2818</c:v>
                </c:pt>
                <c:pt idx="33">
                  <c:v>2361</c:v>
                </c:pt>
                <c:pt idx="34">
                  <c:v>2612</c:v>
                </c:pt>
                <c:pt idx="35">
                  <c:v>2951</c:v>
                </c:pt>
                <c:pt idx="36">
                  <c:v>3089</c:v>
                </c:pt>
                <c:pt idx="37">
                  <c:v>3022</c:v>
                </c:pt>
                <c:pt idx="38">
                  <c:v>3086</c:v>
                </c:pt>
                <c:pt idx="39">
                  <c:v>2923</c:v>
                </c:pt>
                <c:pt idx="40">
                  <c:v>2717</c:v>
                </c:pt>
                <c:pt idx="41">
                  <c:v>3297</c:v>
                </c:pt>
                <c:pt idx="42">
                  <c:v>3213</c:v>
                </c:pt>
                <c:pt idx="43">
                  <c:v>3629</c:v>
                </c:pt>
                <c:pt idx="44">
                  <c:v>4024</c:v>
                </c:pt>
                <c:pt idx="45">
                  <c:v>3591</c:v>
                </c:pt>
                <c:pt idx="46">
                  <c:v>3370</c:v>
                </c:pt>
                <c:pt idx="47">
                  <c:v>3800</c:v>
                </c:pt>
                <c:pt idx="48">
                  <c:v>3793</c:v>
                </c:pt>
                <c:pt idx="49">
                  <c:v>3703</c:v>
                </c:pt>
                <c:pt idx="50">
                  <c:v>3880</c:v>
                </c:pt>
                <c:pt idx="51">
                  <c:v>3862</c:v>
                </c:pt>
                <c:pt idx="52">
                  <c:v>3769</c:v>
                </c:pt>
                <c:pt idx="53">
                  <c:v>4155</c:v>
                </c:pt>
                <c:pt idx="54">
                  <c:v>4306</c:v>
                </c:pt>
                <c:pt idx="55">
                  <c:v>3673</c:v>
                </c:pt>
                <c:pt idx="56">
                  <c:v>5091</c:v>
                </c:pt>
                <c:pt idx="57">
                  <c:v>4938</c:v>
                </c:pt>
                <c:pt idx="58">
                  <c:v>4691</c:v>
                </c:pt>
                <c:pt idx="59">
                  <c:v>5154</c:v>
                </c:pt>
                <c:pt idx="60">
                  <c:v>5023</c:v>
                </c:pt>
                <c:pt idx="61">
                  <c:v>4524</c:v>
                </c:pt>
                <c:pt idx="62">
                  <c:v>4655</c:v>
                </c:pt>
                <c:pt idx="63">
                  <c:v>3965</c:v>
                </c:pt>
                <c:pt idx="64">
                  <c:v>3764</c:v>
                </c:pt>
                <c:pt idx="65">
                  <c:v>4063</c:v>
                </c:pt>
                <c:pt idx="66">
                  <c:v>4063</c:v>
                </c:pt>
                <c:pt idx="67">
                  <c:v>3820</c:v>
                </c:pt>
                <c:pt idx="68">
                  <c:v>4510</c:v>
                </c:pt>
                <c:pt idx="69">
                  <c:v>4291</c:v>
                </c:pt>
                <c:pt idx="70">
                  <c:v>4174</c:v>
                </c:pt>
                <c:pt idx="71">
                  <c:v>4692</c:v>
                </c:pt>
                <c:pt idx="72">
                  <c:v>4774</c:v>
                </c:pt>
                <c:pt idx="73">
                  <c:v>5317</c:v>
                </c:pt>
                <c:pt idx="74">
                  <c:v>5168</c:v>
                </c:pt>
                <c:pt idx="75">
                  <c:v>4477</c:v>
                </c:pt>
                <c:pt idx="76">
                  <c:v>5742</c:v>
                </c:pt>
                <c:pt idx="77">
                  <c:v>6532</c:v>
                </c:pt>
                <c:pt idx="78">
                  <c:v>5869</c:v>
                </c:pt>
                <c:pt idx="79">
                  <c:v>5658</c:v>
                </c:pt>
                <c:pt idx="80">
                  <c:v>7149</c:v>
                </c:pt>
                <c:pt idx="81">
                  <c:v>6051</c:v>
                </c:pt>
                <c:pt idx="82">
                  <c:v>6532</c:v>
                </c:pt>
                <c:pt idx="83">
                  <c:v>7134</c:v>
                </c:pt>
                <c:pt idx="84">
                  <c:v>6422</c:v>
                </c:pt>
                <c:pt idx="85">
                  <c:v>7497</c:v>
                </c:pt>
                <c:pt idx="86">
                  <c:v>6869</c:v>
                </c:pt>
                <c:pt idx="87">
                  <c:v>6110</c:v>
                </c:pt>
                <c:pt idx="88">
                  <c:v>7253</c:v>
                </c:pt>
                <c:pt idx="89">
                  <c:v>6775</c:v>
                </c:pt>
                <c:pt idx="90">
                  <c:v>7239</c:v>
                </c:pt>
                <c:pt idx="91">
                  <c:v>5394</c:v>
                </c:pt>
                <c:pt idx="92">
                  <c:v>7249</c:v>
                </c:pt>
                <c:pt idx="93">
                  <c:v>6882</c:v>
                </c:pt>
                <c:pt idx="94">
                  <c:v>5837</c:v>
                </c:pt>
                <c:pt idx="95">
                  <c:v>4877</c:v>
                </c:pt>
                <c:pt idx="96">
                  <c:v>5034</c:v>
                </c:pt>
                <c:pt idx="97">
                  <c:v>5249</c:v>
                </c:pt>
                <c:pt idx="98">
                  <c:v>4532</c:v>
                </c:pt>
                <c:pt idx="99">
                  <c:v>4261</c:v>
                </c:pt>
                <c:pt idx="100">
                  <c:v>4936</c:v>
                </c:pt>
                <c:pt idx="101">
                  <c:v>4750</c:v>
                </c:pt>
                <c:pt idx="102">
                  <c:v>5005</c:v>
                </c:pt>
                <c:pt idx="103">
                  <c:v>3709</c:v>
                </c:pt>
                <c:pt idx="104">
                  <c:v>4436</c:v>
                </c:pt>
                <c:pt idx="105">
                  <c:v>4559</c:v>
                </c:pt>
                <c:pt idx="106">
                  <c:v>3474</c:v>
                </c:pt>
                <c:pt idx="107">
                  <c:v>2625</c:v>
                </c:pt>
                <c:pt idx="108">
                  <c:v>3254</c:v>
                </c:pt>
                <c:pt idx="109">
                  <c:v>3405</c:v>
                </c:pt>
                <c:pt idx="110">
                  <c:v>2850</c:v>
                </c:pt>
                <c:pt idx="111">
                  <c:v>3160</c:v>
                </c:pt>
                <c:pt idx="112">
                  <c:v>3234</c:v>
                </c:pt>
                <c:pt idx="113">
                  <c:v>3091</c:v>
                </c:pt>
                <c:pt idx="114">
                  <c:v>2552</c:v>
                </c:pt>
                <c:pt idx="115">
                  <c:v>2905</c:v>
                </c:pt>
                <c:pt idx="116">
                  <c:v>2807</c:v>
                </c:pt>
                <c:pt idx="117">
                  <c:v>2971</c:v>
                </c:pt>
                <c:pt idx="118">
                  <c:v>2485</c:v>
                </c:pt>
                <c:pt idx="119">
                  <c:v>2226</c:v>
                </c:pt>
                <c:pt idx="120">
                  <c:v>2874</c:v>
                </c:pt>
                <c:pt idx="121">
                  <c:v>2157</c:v>
                </c:pt>
                <c:pt idx="122">
                  <c:v>2153</c:v>
                </c:pt>
                <c:pt idx="123">
                  <c:v>1642</c:v>
                </c:pt>
                <c:pt idx="124">
                  <c:v>2024</c:v>
                </c:pt>
                <c:pt idx="125">
                  <c:v>2396</c:v>
                </c:pt>
                <c:pt idx="126">
                  <c:v>1725</c:v>
                </c:pt>
                <c:pt idx="127">
                  <c:v>1631</c:v>
                </c:pt>
                <c:pt idx="128">
                  <c:v>2073</c:v>
                </c:pt>
                <c:pt idx="129">
                  <c:v>1906</c:v>
                </c:pt>
                <c:pt idx="130">
                  <c:v>1497</c:v>
                </c:pt>
                <c:pt idx="131">
                  <c:v>1719</c:v>
                </c:pt>
                <c:pt idx="132">
                  <c:v>1561</c:v>
                </c:pt>
                <c:pt idx="133">
                  <c:v>1264</c:v>
                </c:pt>
                <c:pt idx="134">
                  <c:v>1276</c:v>
                </c:pt>
                <c:pt idx="135">
                  <c:v>847</c:v>
                </c:pt>
                <c:pt idx="136">
                  <c:v>851</c:v>
                </c:pt>
                <c:pt idx="137">
                  <c:v>663</c:v>
                </c:pt>
                <c:pt idx="138">
                  <c:v>369</c:v>
                </c:pt>
                <c:pt idx="139">
                  <c:v>292</c:v>
                </c:pt>
                <c:pt idx="140">
                  <c:v>387</c:v>
                </c:pt>
                <c:pt idx="141">
                  <c:v>308</c:v>
                </c:pt>
                <c:pt idx="142">
                  <c:v>204</c:v>
                </c:pt>
                <c:pt idx="143">
                  <c:v>292</c:v>
                </c:pt>
                <c:pt idx="144">
                  <c:v>276</c:v>
                </c:pt>
                <c:pt idx="145">
                  <c:v>287</c:v>
                </c:pt>
                <c:pt idx="146">
                  <c:v>346</c:v>
                </c:pt>
                <c:pt idx="147">
                  <c:v>217</c:v>
                </c:pt>
                <c:pt idx="148">
                  <c:v>272</c:v>
                </c:pt>
                <c:pt idx="149">
                  <c:v>258</c:v>
                </c:pt>
              </c:numCache>
            </c:numRef>
          </c:val>
          <c:extLst xmlns:c16r2="http://schemas.microsoft.com/office/drawing/2015/06/chart">
            <c:ext xmlns:c16="http://schemas.microsoft.com/office/drawing/2014/chart" uri="{C3380CC4-5D6E-409C-BE32-E72D297353CC}">
              <c16:uniqueId val="{00000000-7C1C-481F-956C-3CDB6C323E62}"/>
            </c:ext>
          </c:extLst>
        </c:ser>
        <c:ser>
          <c:idx val="1"/>
          <c:order val="1"/>
          <c:tx>
            <c:strRef>
              <c:f>'[China Banking Monitor_20230306_edi.xlsx]Slide 39.1'!$M$1</c:f>
              <c:strCache>
                <c:ptCount val="1"/>
                <c:pt idx="0">
                  <c:v>3-12 Months</c:v>
                </c:pt>
              </c:strCache>
            </c:strRef>
          </c:tx>
          <c:spPr>
            <a:solidFill>
              <a:srgbClr val="2DCCCD"/>
            </a:solidFill>
            <a:ln w="12700">
              <a:noFill/>
              <a:prstDash val="solid"/>
            </a:ln>
          </c:spPr>
          <c:invertIfNegative val="0"/>
          <c:cat>
            <c:numRef>
              <c:f>'[China Banking Monitor_20230306_edi.xlsx]Slide 39.1'!$A$2:$A$151</c:f>
              <c:numCache>
                <c:formatCode>mmm\,\ yyyy</c:formatCode>
                <c:ptCount val="150"/>
                <c:pt idx="0">
                  <c:v>40360</c:v>
                </c:pt>
                <c:pt idx="1">
                  <c:v>40391</c:v>
                </c:pt>
                <c:pt idx="2">
                  <c:v>40422</c:v>
                </c:pt>
                <c:pt idx="3">
                  <c:v>40452</c:v>
                </c:pt>
                <c:pt idx="4">
                  <c:v>40483</c:v>
                </c:pt>
                <c:pt idx="5">
                  <c:v>40513</c:v>
                </c:pt>
                <c:pt idx="6">
                  <c:v>40544</c:v>
                </c:pt>
                <c:pt idx="7">
                  <c:v>40575</c:v>
                </c:pt>
                <c:pt idx="8">
                  <c:v>40603</c:v>
                </c:pt>
                <c:pt idx="9">
                  <c:v>40634</c:v>
                </c:pt>
                <c:pt idx="10">
                  <c:v>40664</c:v>
                </c:pt>
                <c:pt idx="11">
                  <c:v>40695</c:v>
                </c:pt>
                <c:pt idx="12">
                  <c:v>40725</c:v>
                </c:pt>
                <c:pt idx="13">
                  <c:v>40756</c:v>
                </c:pt>
                <c:pt idx="14">
                  <c:v>40787</c:v>
                </c:pt>
                <c:pt idx="15">
                  <c:v>40817</c:v>
                </c:pt>
                <c:pt idx="16">
                  <c:v>40848</c:v>
                </c:pt>
                <c:pt idx="17">
                  <c:v>40878</c:v>
                </c:pt>
                <c:pt idx="18">
                  <c:v>40909</c:v>
                </c:pt>
                <c:pt idx="19">
                  <c:v>40940</c:v>
                </c:pt>
                <c:pt idx="20">
                  <c:v>40969</c:v>
                </c:pt>
                <c:pt idx="21">
                  <c:v>41000</c:v>
                </c:pt>
                <c:pt idx="22">
                  <c:v>41030</c:v>
                </c:pt>
                <c:pt idx="23">
                  <c:v>41061</c:v>
                </c:pt>
                <c:pt idx="24">
                  <c:v>41091</c:v>
                </c:pt>
                <c:pt idx="25">
                  <c:v>41122</c:v>
                </c:pt>
                <c:pt idx="26">
                  <c:v>41153</c:v>
                </c:pt>
                <c:pt idx="27">
                  <c:v>41183</c:v>
                </c:pt>
                <c:pt idx="28">
                  <c:v>41214</c:v>
                </c:pt>
                <c:pt idx="29">
                  <c:v>41244</c:v>
                </c:pt>
                <c:pt idx="30" formatCode="[$-409]mmm\-yy;@">
                  <c:v>41275</c:v>
                </c:pt>
                <c:pt idx="31" formatCode="[$-409]mmm\-yy;@">
                  <c:v>41306</c:v>
                </c:pt>
                <c:pt idx="32" formatCode="[$-409]mmm\-yy;@">
                  <c:v>41334</c:v>
                </c:pt>
                <c:pt idx="33" formatCode="[$-409]mmm\-yy;@">
                  <c:v>41365</c:v>
                </c:pt>
                <c:pt idx="34" formatCode="[$-409]mmm\-yy;@">
                  <c:v>41395</c:v>
                </c:pt>
                <c:pt idx="35" formatCode="[$-409]mmm\-yy;@">
                  <c:v>41426</c:v>
                </c:pt>
                <c:pt idx="36" formatCode="[$-409]mmm\-yy;@">
                  <c:v>41456</c:v>
                </c:pt>
                <c:pt idx="37" formatCode="[$-409]mmm\-yy;@">
                  <c:v>41487</c:v>
                </c:pt>
                <c:pt idx="38" formatCode="[$-409]mmm\-yy;@">
                  <c:v>41518</c:v>
                </c:pt>
                <c:pt idx="39" formatCode="[$-409]mmm\-yy;@">
                  <c:v>41548</c:v>
                </c:pt>
                <c:pt idx="40" formatCode="[$-409]mmm\-yy;@">
                  <c:v>41579</c:v>
                </c:pt>
                <c:pt idx="41" formatCode="[$-409]mmm\-yy;@">
                  <c:v>41609</c:v>
                </c:pt>
                <c:pt idx="42" formatCode="[$-409]mmm\-yy;@">
                  <c:v>41640</c:v>
                </c:pt>
                <c:pt idx="43" formatCode="[$-409]mmm\-yy;@">
                  <c:v>41671</c:v>
                </c:pt>
                <c:pt idx="44" formatCode="[$-409]mmm\-yy;@">
                  <c:v>41699</c:v>
                </c:pt>
                <c:pt idx="45" formatCode="[$-409]mmm\-yy;@">
                  <c:v>41730</c:v>
                </c:pt>
                <c:pt idx="46" formatCode="[$-409]mmm\-yy;@">
                  <c:v>41760</c:v>
                </c:pt>
                <c:pt idx="47" formatCode="[$-409]mmm\-yy;@">
                  <c:v>41791</c:v>
                </c:pt>
                <c:pt idx="48" formatCode="[$-409]mmm\-yy;@">
                  <c:v>41821</c:v>
                </c:pt>
                <c:pt idx="49" formatCode="[$-409]mmm\-yy;@">
                  <c:v>41852</c:v>
                </c:pt>
                <c:pt idx="50" formatCode="[$-409]mmm\-yy;@">
                  <c:v>41883</c:v>
                </c:pt>
                <c:pt idx="51" formatCode="[$-409]mmm\-yy;@">
                  <c:v>41913</c:v>
                </c:pt>
                <c:pt idx="52" formatCode="[$-409]mmm\-yy;@">
                  <c:v>41944</c:v>
                </c:pt>
                <c:pt idx="53" formatCode="[$-409]mmm\-yy;@">
                  <c:v>41974</c:v>
                </c:pt>
                <c:pt idx="54" formatCode="[$-409]mmm\-yy;@">
                  <c:v>42005</c:v>
                </c:pt>
                <c:pt idx="55" formatCode="[$-409]mmm\-yy;@">
                  <c:v>42036</c:v>
                </c:pt>
                <c:pt idx="56" formatCode="[$-409]mmm\-yy;@">
                  <c:v>42064</c:v>
                </c:pt>
                <c:pt idx="57" formatCode="[$-409]mmm\-yy;@">
                  <c:v>42095</c:v>
                </c:pt>
                <c:pt idx="58" formatCode="[$-409]mmm\-yy;@">
                  <c:v>42125</c:v>
                </c:pt>
                <c:pt idx="59" formatCode="[$-409]mmm\-yy;@">
                  <c:v>42156</c:v>
                </c:pt>
                <c:pt idx="60" formatCode="[$-409]mmm\-yy;@">
                  <c:v>42186</c:v>
                </c:pt>
                <c:pt idx="61" formatCode="[$-409]mmm\-yy;@">
                  <c:v>42217</c:v>
                </c:pt>
                <c:pt idx="62" formatCode="[$-409]mmm\-yy;@">
                  <c:v>42248</c:v>
                </c:pt>
                <c:pt idx="63" formatCode="[$-409]mmm\-yy;@">
                  <c:v>42278</c:v>
                </c:pt>
                <c:pt idx="64" formatCode="[$-409]mmm\-yy;@">
                  <c:v>42309</c:v>
                </c:pt>
                <c:pt idx="65" formatCode="[$-409]mmm\-yy;@">
                  <c:v>42339</c:v>
                </c:pt>
                <c:pt idx="66" formatCode="[$-409]mmm\-yy;@">
                  <c:v>42370</c:v>
                </c:pt>
                <c:pt idx="67" formatCode="[$-409]mmm\-yy;@">
                  <c:v>42401</c:v>
                </c:pt>
                <c:pt idx="68" formatCode="[$-409]mmm\-yy;@">
                  <c:v>42430</c:v>
                </c:pt>
                <c:pt idx="69" formatCode="[$-409]mmm\-yy;@">
                  <c:v>42461</c:v>
                </c:pt>
                <c:pt idx="70" formatCode="[$-409]mmm\-yy;@">
                  <c:v>42491</c:v>
                </c:pt>
                <c:pt idx="71" formatCode="[$-409]mmm\-yy;@">
                  <c:v>42522</c:v>
                </c:pt>
                <c:pt idx="72" formatCode="[$-409]mmm\-yy;@">
                  <c:v>42552</c:v>
                </c:pt>
                <c:pt idx="73" formatCode="[$-409]mmm\-yy;@">
                  <c:v>42583</c:v>
                </c:pt>
                <c:pt idx="74" formatCode="[$-409]mmm\-yy;@">
                  <c:v>42614</c:v>
                </c:pt>
                <c:pt idx="75" formatCode="[$-409]mmm\-yy;@">
                  <c:v>42644</c:v>
                </c:pt>
                <c:pt idx="76" formatCode="[$-409]mmm\-yy;@">
                  <c:v>42675</c:v>
                </c:pt>
                <c:pt idx="77" formatCode="[$-409]mmm\-yy;@">
                  <c:v>42705</c:v>
                </c:pt>
                <c:pt idx="78" formatCode="[$-409]mmm\-yy;@">
                  <c:v>42736</c:v>
                </c:pt>
                <c:pt idx="79" formatCode="[$-409]mmm\-yy;@">
                  <c:v>42767</c:v>
                </c:pt>
                <c:pt idx="80" formatCode="[$-409]mmm\-yy;@">
                  <c:v>42795</c:v>
                </c:pt>
                <c:pt idx="81" formatCode="[$-409]mmm\-yy;@">
                  <c:v>42826</c:v>
                </c:pt>
                <c:pt idx="82" formatCode="[$-409]mmm\-yy;@">
                  <c:v>42856</c:v>
                </c:pt>
                <c:pt idx="83" formatCode="[$-409]mmm\-yy;@">
                  <c:v>42887</c:v>
                </c:pt>
                <c:pt idx="84" formatCode="[$-409]mmm\-yy;@">
                  <c:v>42917</c:v>
                </c:pt>
                <c:pt idx="85" formatCode="[$-409]mmm\-yy;@">
                  <c:v>42948</c:v>
                </c:pt>
                <c:pt idx="86" formatCode="[$-409]mmm\-yy;@">
                  <c:v>42979</c:v>
                </c:pt>
                <c:pt idx="87" formatCode="[$-409]mmm\-yy;@">
                  <c:v>43009</c:v>
                </c:pt>
                <c:pt idx="88" formatCode="[$-409]mmm\-yy;@">
                  <c:v>43040</c:v>
                </c:pt>
                <c:pt idx="89" formatCode="[$-409]mmm\-yy;@">
                  <c:v>43070</c:v>
                </c:pt>
                <c:pt idx="90" formatCode="[$-409]mmm\-yy;@">
                  <c:v>43101</c:v>
                </c:pt>
                <c:pt idx="91" formatCode="[$-409]mmm\-yy;@">
                  <c:v>43132</c:v>
                </c:pt>
                <c:pt idx="92" formatCode="[$-409]mmm\-yy;@">
                  <c:v>43160</c:v>
                </c:pt>
                <c:pt idx="93" formatCode="[$-409]mmm\-yy;@">
                  <c:v>43191</c:v>
                </c:pt>
                <c:pt idx="94" formatCode="[$-409]mmm\-yy;@">
                  <c:v>43221</c:v>
                </c:pt>
                <c:pt idx="95" formatCode="[$-409]mmm\-yy;@">
                  <c:v>43252</c:v>
                </c:pt>
                <c:pt idx="96" formatCode="[$-409]mmm\-yy;@">
                  <c:v>43282</c:v>
                </c:pt>
                <c:pt idx="97" formatCode="[$-409]mmm\-yy;@">
                  <c:v>43313</c:v>
                </c:pt>
                <c:pt idx="98" formatCode="[$-409]mmm\-yy;@">
                  <c:v>43344</c:v>
                </c:pt>
                <c:pt idx="99" formatCode="[$-409]mmm\-yy;@">
                  <c:v>43374</c:v>
                </c:pt>
                <c:pt idx="100" formatCode="[$-409]mmm\-yy;@">
                  <c:v>43405</c:v>
                </c:pt>
                <c:pt idx="101" formatCode="[$-409]mmm\-yy;@">
                  <c:v>43435</c:v>
                </c:pt>
                <c:pt idx="102" formatCode="[$-409]mmm\-yy;@">
                  <c:v>43466</c:v>
                </c:pt>
                <c:pt idx="103" formatCode="[$-409]mmm\-yy;@">
                  <c:v>43497</c:v>
                </c:pt>
                <c:pt idx="104" formatCode="[$-409]mmm\-yy;@">
                  <c:v>43525</c:v>
                </c:pt>
                <c:pt idx="105" formatCode="[$-409]mmm\-yy;@">
                  <c:v>43556</c:v>
                </c:pt>
                <c:pt idx="106" formatCode="[$-409]mmm\-yy;@">
                  <c:v>43586</c:v>
                </c:pt>
                <c:pt idx="107" formatCode="[$-409]mmm\-yy;@">
                  <c:v>43617</c:v>
                </c:pt>
                <c:pt idx="108" formatCode="[$-409]mmm\-yy;@">
                  <c:v>43647</c:v>
                </c:pt>
                <c:pt idx="109" formatCode="[$-409]mmm\-yy;@">
                  <c:v>43678</c:v>
                </c:pt>
                <c:pt idx="110" formatCode="[$-409]mmm\-yy;@">
                  <c:v>43709</c:v>
                </c:pt>
                <c:pt idx="111" formatCode="[$-409]mmm\-yy;@">
                  <c:v>43739</c:v>
                </c:pt>
                <c:pt idx="112" formatCode="[$-409]mmm\-yy;@">
                  <c:v>43770</c:v>
                </c:pt>
                <c:pt idx="113" formatCode="[$-409]mmm\-yy;@">
                  <c:v>43800</c:v>
                </c:pt>
                <c:pt idx="114" formatCode="[$-409]mmm\-yy;@">
                  <c:v>43831</c:v>
                </c:pt>
                <c:pt idx="115" formatCode="[$-409]mmm\-yy;@">
                  <c:v>43862</c:v>
                </c:pt>
                <c:pt idx="116" formatCode="[$-409]mmm\-yy;@">
                  <c:v>43891</c:v>
                </c:pt>
                <c:pt idx="117" formatCode="[$-409]mmm\-yy;@">
                  <c:v>43922</c:v>
                </c:pt>
                <c:pt idx="118" formatCode="[$-409]mmm\-yy;@">
                  <c:v>43952</c:v>
                </c:pt>
                <c:pt idx="119" formatCode="[$-409]mmm\-yy;@">
                  <c:v>43983</c:v>
                </c:pt>
                <c:pt idx="120" formatCode="[$-409]mmm\-yy;@">
                  <c:v>44013</c:v>
                </c:pt>
                <c:pt idx="121" formatCode="[$-409]mmm\-yy;@">
                  <c:v>44044</c:v>
                </c:pt>
                <c:pt idx="122" formatCode="[$-409]mmm\-yy;@">
                  <c:v>44075</c:v>
                </c:pt>
                <c:pt idx="123" formatCode="[$-409]mmm\-yy;@">
                  <c:v>44105</c:v>
                </c:pt>
                <c:pt idx="124" formatCode="[$-409]mmm\-yy;@">
                  <c:v>44136</c:v>
                </c:pt>
                <c:pt idx="125" formatCode="[$-409]mmm\-yy;@">
                  <c:v>44166</c:v>
                </c:pt>
                <c:pt idx="126" formatCode="[$-409]mmm\-yy;@">
                  <c:v>44197</c:v>
                </c:pt>
                <c:pt idx="127" formatCode="[$-409]mmm\-yy;@">
                  <c:v>44228</c:v>
                </c:pt>
                <c:pt idx="128" formatCode="[$-409]mmm\-yy;@">
                  <c:v>44256</c:v>
                </c:pt>
                <c:pt idx="129" formatCode="[$-409]mmm\-yy;@">
                  <c:v>44287</c:v>
                </c:pt>
                <c:pt idx="130" formatCode="[$-409]mmm\-yy;@">
                  <c:v>44317</c:v>
                </c:pt>
                <c:pt idx="131" formatCode="[$-409]mmm\-yy;@">
                  <c:v>44348</c:v>
                </c:pt>
                <c:pt idx="132" formatCode="[$-409]mmm\-yy;@">
                  <c:v>44378</c:v>
                </c:pt>
                <c:pt idx="133" formatCode="[$-409]mmm\-yy;@">
                  <c:v>44409</c:v>
                </c:pt>
                <c:pt idx="134" formatCode="[$-409]mmm\-yy;@">
                  <c:v>44440</c:v>
                </c:pt>
                <c:pt idx="135" formatCode="[$-409]mmm\-yy;@">
                  <c:v>44470</c:v>
                </c:pt>
                <c:pt idx="136" formatCode="[$-409]mmm\-yy;@">
                  <c:v>44501</c:v>
                </c:pt>
                <c:pt idx="137" formatCode="[$-409]mmm\-yy;@">
                  <c:v>44531</c:v>
                </c:pt>
                <c:pt idx="138" formatCode="[$-409]mmm\-yy;@">
                  <c:v>44562</c:v>
                </c:pt>
                <c:pt idx="139" formatCode="[$-409]mmm\-yy;@">
                  <c:v>44593</c:v>
                </c:pt>
                <c:pt idx="140" formatCode="[$-409]mmm\-yy;@">
                  <c:v>44621</c:v>
                </c:pt>
                <c:pt idx="141" formatCode="[$-409]mmm\-yy;@">
                  <c:v>44652</c:v>
                </c:pt>
                <c:pt idx="142" formatCode="[$-409]mmm\-yy;@">
                  <c:v>44682</c:v>
                </c:pt>
                <c:pt idx="143" formatCode="[$-409]mmm\-yy;@">
                  <c:v>44713</c:v>
                </c:pt>
                <c:pt idx="144" formatCode="[$-409]mmm\-yy;@">
                  <c:v>44743</c:v>
                </c:pt>
                <c:pt idx="145" formatCode="[$-409]mmm\-yy;@">
                  <c:v>44774</c:v>
                </c:pt>
                <c:pt idx="146" formatCode="[$-409]mmm\-yy;@">
                  <c:v>44805</c:v>
                </c:pt>
                <c:pt idx="147" formatCode="[$-409]mmm\-yy;@">
                  <c:v>44835</c:v>
                </c:pt>
                <c:pt idx="148" formatCode="[$-409]mmm\-yy;@">
                  <c:v>44866</c:v>
                </c:pt>
                <c:pt idx="149" formatCode="[$-409]mmm\-yy;@">
                  <c:v>44896</c:v>
                </c:pt>
              </c:numCache>
            </c:numRef>
          </c:cat>
          <c:val>
            <c:numRef>
              <c:f>'[China Banking Monitor_20230306_edi.xlsx]Slide 39.1'!$M$2:$M$151</c:f>
              <c:numCache>
                <c:formatCode>General</c:formatCode>
                <c:ptCount val="150"/>
                <c:pt idx="0">
                  <c:v>347</c:v>
                </c:pt>
                <c:pt idx="1">
                  <c:v>385</c:v>
                </c:pt>
                <c:pt idx="2">
                  <c:v>381</c:v>
                </c:pt>
                <c:pt idx="3">
                  <c:v>329</c:v>
                </c:pt>
                <c:pt idx="4">
                  <c:v>426</c:v>
                </c:pt>
                <c:pt idx="5">
                  <c:v>493</c:v>
                </c:pt>
                <c:pt idx="6">
                  <c:v>538</c:v>
                </c:pt>
                <c:pt idx="7">
                  <c:v>428</c:v>
                </c:pt>
                <c:pt idx="8">
                  <c:v>673</c:v>
                </c:pt>
                <c:pt idx="9">
                  <c:v>532</c:v>
                </c:pt>
                <c:pt idx="10">
                  <c:v>535</c:v>
                </c:pt>
                <c:pt idx="11">
                  <c:v>591</c:v>
                </c:pt>
                <c:pt idx="12">
                  <c:v>520</c:v>
                </c:pt>
                <c:pt idx="13">
                  <c:v>626</c:v>
                </c:pt>
                <c:pt idx="14">
                  <c:v>641</c:v>
                </c:pt>
                <c:pt idx="15">
                  <c:v>645</c:v>
                </c:pt>
                <c:pt idx="16">
                  <c:v>770</c:v>
                </c:pt>
                <c:pt idx="17">
                  <c:v>636</c:v>
                </c:pt>
                <c:pt idx="18">
                  <c:v>518</c:v>
                </c:pt>
                <c:pt idx="19">
                  <c:v>816</c:v>
                </c:pt>
                <c:pt idx="20">
                  <c:v>853</c:v>
                </c:pt>
                <c:pt idx="21">
                  <c:v>678</c:v>
                </c:pt>
                <c:pt idx="22">
                  <c:v>746</c:v>
                </c:pt>
                <c:pt idx="23">
                  <c:v>785</c:v>
                </c:pt>
                <c:pt idx="24">
                  <c:v>754</c:v>
                </c:pt>
                <c:pt idx="25">
                  <c:v>874</c:v>
                </c:pt>
                <c:pt idx="26">
                  <c:v>968</c:v>
                </c:pt>
                <c:pt idx="27">
                  <c:v>934</c:v>
                </c:pt>
                <c:pt idx="28">
                  <c:v>1139</c:v>
                </c:pt>
                <c:pt idx="29">
                  <c:v>1029</c:v>
                </c:pt>
                <c:pt idx="30">
                  <c:v>973</c:v>
                </c:pt>
                <c:pt idx="31">
                  <c:v>979</c:v>
                </c:pt>
                <c:pt idx="32">
                  <c:v>1539</c:v>
                </c:pt>
                <c:pt idx="33">
                  <c:v>975</c:v>
                </c:pt>
                <c:pt idx="34">
                  <c:v>1072</c:v>
                </c:pt>
                <c:pt idx="35">
                  <c:v>1540</c:v>
                </c:pt>
                <c:pt idx="36">
                  <c:v>1183</c:v>
                </c:pt>
                <c:pt idx="37">
                  <c:v>1051</c:v>
                </c:pt>
                <c:pt idx="38">
                  <c:v>1447</c:v>
                </c:pt>
                <c:pt idx="39">
                  <c:v>1184</c:v>
                </c:pt>
                <c:pt idx="40">
                  <c:v>1121</c:v>
                </c:pt>
                <c:pt idx="41">
                  <c:v>1863</c:v>
                </c:pt>
                <c:pt idx="42">
                  <c:v>1512</c:v>
                </c:pt>
                <c:pt idx="43">
                  <c:v>1371</c:v>
                </c:pt>
                <c:pt idx="44">
                  <c:v>2114</c:v>
                </c:pt>
                <c:pt idx="45">
                  <c:v>1477</c:v>
                </c:pt>
                <c:pt idx="46">
                  <c:v>1461</c:v>
                </c:pt>
                <c:pt idx="47">
                  <c:v>1992</c:v>
                </c:pt>
                <c:pt idx="48">
                  <c:v>1760</c:v>
                </c:pt>
                <c:pt idx="49">
                  <c:v>1515</c:v>
                </c:pt>
                <c:pt idx="50">
                  <c:v>2122</c:v>
                </c:pt>
                <c:pt idx="51">
                  <c:v>1781</c:v>
                </c:pt>
                <c:pt idx="52">
                  <c:v>1840</c:v>
                </c:pt>
                <c:pt idx="53">
                  <c:v>2358</c:v>
                </c:pt>
                <c:pt idx="54">
                  <c:v>2180</c:v>
                </c:pt>
                <c:pt idx="55">
                  <c:v>1630</c:v>
                </c:pt>
                <c:pt idx="56">
                  <c:v>2656</c:v>
                </c:pt>
                <c:pt idx="57">
                  <c:v>2231</c:v>
                </c:pt>
                <c:pt idx="58">
                  <c:v>1990</c:v>
                </c:pt>
                <c:pt idx="59">
                  <c:v>2152</c:v>
                </c:pt>
                <c:pt idx="60">
                  <c:v>2086</c:v>
                </c:pt>
                <c:pt idx="61">
                  <c:v>2002</c:v>
                </c:pt>
                <c:pt idx="62">
                  <c:v>2355</c:v>
                </c:pt>
                <c:pt idx="63">
                  <c:v>2243</c:v>
                </c:pt>
                <c:pt idx="64">
                  <c:v>2291</c:v>
                </c:pt>
                <c:pt idx="65">
                  <c:v>2611</c:v>
                </c:pt>
                <c:pt idx="66">
                  <c:v>2246</c:v>
                </c:pt>
                <c:pt idx="67">
                  <c:v>2004</c:v>
                </c:pt>
                <c:pt idx="68">
                  <c:v>2441</c:v>
                </c:pt>
                <c:pt idx="69">
                  <c:v>2344</c:v>
                </c:pt>
                <c:pt idx="70">
                  <c:v>2518</c:v>
                </c:pt>
                <c:pt idx="71">
                  <c:v>2783</c:v>
                </c:pt>
                <c:pt idx="72">
                  <c:v>2514</c:v>
                </c:pt>
                <c:pt idx="73">
                  <c:v>3704</c:v>
                </c:pt>
                <c:pt idx="74">
                  <c:v>3614</c:v>
                </c:pt>
                <c:pt idx="75">
                  <c:v>3137</c:v>
                </c:pt>
                <c:pt idx="76">
                  <c:v>4026</c:v>
                </c:pt>
                <c:pt idx="77">
                  <c:v>4139</c:v>
                </c:pt>
                <c:pt idx="78">
                  <c:v>4057</c:v>
                </c:pt>
                <c:pt idx="79">
                  <c:v>3908</c:v>
                </c:pt>
                <c:pt idx="80">
                  <c:v>5369</c:v>
                </c:pt>
                <c:pt idx="81">
                  <c:v>4748</c:v>
                </c:pt>
                <c:pt idx="82">
                  <c:v>5367</c:v>
                </c:pt>
                <c:pt idx="83">
                  <c:v>6231</c:v>
                </c:pt>
                <c:pt idx="84">
                  <c:v>5595</c:v>
                </c:pt>
                <c:pt idx="85">
                  <c:v>6407</c:v>
                </c:pt>
                <c:pt idx="86">
                  <c:v>6161</c:v>
                </c:pt>
                <c:pt idx="87">
                  <c:v>4816</c:v>
                </c:pt>
                <c:pt idx="88">
                  <c:v>6788</c:v>
                </c:pt>
                <c:pt idx="89">
                  <c:v>6384</c:v>
                </c:pt>
                <c:pt idx="90">
                  <c:v>6864</c:v>
                </c:pt>
                <c:pt idx="91">
                  <c:v>5677</c:v>
                </c:pt>
                <c:pt idx="92">
                  <c:v>6593</c:v>
                </c:pt>
                <c:pt idx="93">
                  <c:v>5761</c:v>
                </c:pt>
                <c:pt idx="94">
                  <c:v>6896</c:v>
                </c:pt>
                <c:pt idx="95">
                  <c:v>6613</c:v>
                </c:pt>
                <c:pt idx="96">
                  <c:v>6659</c:v>
                </c:pt>
                <c:pt idx="97">
                  <c:v>6987</c:v>
                </c:pt>
                <c:pt idx="98">
                  <c:v>6255</c:v>
                </c:pt>
                <c:pt idx="99">
                  <c:v>5532</c:v>
                </c:pt>
                <c:pt idx="100">
                  <c:v>6584</c:v>
                </c:pt>
                <c:pt idx="101">
                  <c:v>6171</c:v>
                </c:pt>
                <c:pt idx="102">
                  <c:v>6678</c:v>
                </c:pt>
                <c:pt idx="103">
                  <c:v>4707</c:v>
                </c:pt>
                <c:pt idx="104">
                  <c:v>5937</c:v>
                </c:pt>
                <c:pt idx="105">
                  <c:v>5935</c:v>
                </c:pt>
                <c:pt idx="106">
                  <c:v>4646</c:v>
                </c:pt>
                <c:pt idx="107">
                  <c:v>4495</c:v>
                </c:pt>
                <c:pt idx="108">
                  <c:v>5108</c:v>
                </c:pt>
                <c:pt idx="109">
                  <c:v>4787</c:v>
                </c:pt>
                <c:pt idx="110">
                  <c:v>4169</c:v>
                </c:pt>
                <c:pt idx="111">
                  <c:v>5443</c:v>
                </c:pt>
                <c:pt idx="112">
                  <c:v>5535</c:v>
                </c:pt>
                <c:pt idx="113">
                  <c:v>5619</c:v>
                </c:pt>
                <c:pt idx="114">
                  <c:v>5043</c:v>
                </c:pt>
                <c:pt idx="115">
                  <c:v>5255</c:v>
                </c:pt>
                <c:pt idx="116">
                  <c:v>4989</c:v>
                </c:pt>
                <c:pt idx="117">
                  <c:v>4898</c:v>
                </c:pt>
                <c:pt idx="118">
                  <c:v>3990</c:v>
                </c:pt>
                <c:pt idx="119">
                  <c:v>4008</c:v>
                </c:pt>
                <c:pt idx="120">
                  <c:v>4165</c:v>
                </c:pt>
                <c:pt idx="121">
                  <c:v>3764</c:v>
                </c:pt>
                <c:pt idx="122">
                  <c:v>3672</c:v>
                </c:pt>
                <c:pt idx="123">
                  <c:v>3575</c:v>
                </c:pt>
                <c:pt idx="124">
                  <c:v>3505</c:v>
                </c:pt>
                <c:pt idx="125">
                  <c:v>4469</c:v>
                </c:pt>
                <c:pt idx="126">
                  <c:v>1946</c:v>
                </c:pt>
                <c:pt idx="127">
                  <c:v>1804</c:v>
                </c:pt>
                <c:pt idx="128">
                  <c:v>2885</c:v>
                </c:pt>
                <c:pt idx="129">
                  <c:v>2800</c:v>
                </c:pt>
                <c:pt idx="130">
                  <c:v>2603</c:v>
                </c:pt>
                <c:pt idx="131">
                  <c:v>2758</c:v>
                </c:pt>
                <c:pt idx="132">
                  <c:v>2711</c:v>
                </c:pt>
                <c:pt idx="133">
                  <c:v>2458</c:v>
                </c:pt>
                <c:pt idx="134">
                  <c:v>2958</c:v>
                </c:pt>
                <c:pt idx="135">
                  <c:v>2335</c:v>
                </c:pt>
                <c:pt idx="136">
                  <c:v>2404</c:v>
                </c:pt>
                <c:pt idx="137" formatCode="#,##0.00">
                  <c:v>2547</c:v>
                </c:pt>
                <c:pt idx="138">
                  <c:v>1825</c:v>
                </c:pt>
                <c:pt idx="139">
                  <c:v>1408</c:v>
                </c:pt>
                <c:pt idx="140">
                  <c:v>1966</c:v>
                </c:pt>
                <c:pt idx="141">
                  <c:v>1685</c:v>
                </c:pt>
                <c:pt idx="142">
                  <c:v>1550</c:v>
                </c:pt>
                <c:pt idx="143">
                  <c:v>1708</c:v>
                </c:pt>
                <c:pt idx="144">
                  <c:v>1510</c:v>
                </c:pt>
                <c:pt idx="145">
                  <c:v>1554</c:v>
                </c:pt>
                <c:pt idx="146">
                  <c:v>1609</c:v>
                </c:pt>
                <c:pt idx="147">
                  <c:v>1315</c:v>
                </c:pt>
                <c:pt idx="148">
                  <c:v>1537</c:v>
                </c:pt>
                <c:pt idx="149">
                  <c:v>1680</c:v>
                </c:pt>
              </c:numCache>
            </c:numRef>
          </c:val>
          <c:extLst xmlns:c16r2="http://schemas.microsoft.com/office/drawing/2015/06/chart">
            <c:ext xmlns:c16="http://schemas.microsoft.com/office/drawing/2014/chart" uri="{C3380CC4-5D6E-409C-BE32-E72D297353CC}">
              <c16:uniqueId val="{00000001-7C1C-481F-956C-3CDB6C323E62}"/>
            </c:ext>
          </c:extLst>
        </c:ser>
        <c:ser>
          <c:idx val="2"/>
          <c:order val="2"/>
          <c:tx>
            <c:strRef>
              <c:f>'[China Banking Monitor_20230306_edi.xlsx]Slide 39.1'!$N$1</c:f>
              <c:strCache>
                <c:ptCount val="1"/>
                <c:pt idx="0">
                  <c:v>1-2 Years</c:v>
                </c:pt>
              </c:strCache>
            </c:strRef>
          </c:tx>
          <c:spPr>
            <a:solidFill>
              <a:srgbClr val="D8BE75"/>
            </a:solidFill>
            <a:ln w="12700">
              <a:noFill/>
              <a:prstDash val="solid"/>
            </a:ln>
          </c:spPr>
          <c:invertIfNegative val="0"/>
          <c:cat>
            <c:numRef>
              <c:f>'[China Banking Monitor_20230306_edi.xlsx]Slide 39.1'!$A$2:$A$151</c:f>
              <c:numCache>
                <c:formatCode>mmm\,\ yyyy</c:formatCode>
                <c:ptCount val="150"/>
                <c:pt idx="0">
                  <c:v>40360</c:v>
                </c:pt>
                <c:pt idx="1">
                  <c:v>40391</c:v>
                </c:pt>
                <c:pt idx="2">
                  <c:v>40422</c:v>
                </c:pt>
                <c:pt idx="3">
                  <c:v>40452</c:v>
                </c:pt>
                <c:pt idx="4">
                  <c:v>40483</c:v>
                </c:pt>
                <c:pt idx="5">
                  <c:v>40513</c:v>
                </c:pt>
                <c:pt idx="6">
                  <c:v>40544</c:v>
                </c:pt>
                <c:pt idx="7">
                  <c:v>40575</c:v>
                </c:pt>
                <c:pt idx="8">
                  <c:v>40603</c:v>
                </c:pt>
                <c:pt idx="9">
                  <c:v>40634</c:v>
                </c:pt>
                <c:pt idx="10">
                  <c:v>40664</c:v>
                </c:pt>
                <c:pt idx="11">
                  <c:v>40695</c:v>
                </c:pt>
                <c:pt idx="12">
                  <c:v>40725</c:v>
                </c:pt>
                <c:pt idx="13">
                  <c:v>40756</c:v>
                </c:pt>
                <c:pt idx="14">
                  <c:v>40787</c:v>
                </c:pt>
                <c:pt idx="15">
                  <c:v>40817</c:v>
                </c:pt>
                <c:pt idx="16">
                  <c:v>40848</c:v>
                </c:pt>
                <c:pt idx="17">
                  <c:v>40878</c:v>
                </c:pt>
                <c:pt idx="18">
                  <c:v>40909</c:v>
                </c:pt>
                <c:pt idx="19">
                  <c:v>40940</c:v>
                </c:pt>
                <c:pt idx="20">
                  <c:v>40969</c:v>
                </c:pt>
                <c:pt idx="21">
                  <c:v>41000</c:v>
                </c:pt>
                <c:pt idx="22">
                  <c:v>41030</c:v>
                </c:pt>
                <c:pt idx="23">
                  <c:v>41061</c:v>
                </c:pt>
                <c:pt idx="24">
                  <c:v>41091</c:v>
                </c:pt>
                <c:pt idx="25">
                  <c:v>41122</c:v>
                </c:pt>
                <c:pt idx="26">
                  <c:v>41153</c:v>
                </c:pt>
                <c:pt idx="27">
                  <c:v>41183</c:v>
                </c:pt>
                <c:pt idx="28">
                  <c:v>41214</c:v>
                </c:pt>
                <c:pt idx="29">
                  <c:v>41244</c:v>
                </c:pt>
                <c:pt idx="30" formatCode="[$-409]mmm\-yy;@">
                  <c:v>41275</c:v>
                </c:pt>
                <c:pt idx="31" formatCode="[$-409]mmm\-yy;@">
                  <c:v>41306</c:v>
                </c:pt>
                <c:pt idx="32" formatCode="[$-409]mmm\-yy;@">
                  <c:v>41334</c:v>
                </c:pt>
                <c:pt idx="33" formatCode="[$-409]mmm\-yy;@">
                  <c:v>41365</c:v>
                </c:pt>
                <c:pt idx="34" formatCode="[$-409]mmm\-yy;@">
                  <c:v>41395</c:v>
                </c:pt>
                <c:pt idx="35" formatCode="[$-409]mmm\-yy;@">
                  <c:v>41426</c:v>
                </c:pt>
                <c:pt idx="36" formatCode="[$-409]mmm\-yy;@">
                  <c:v>41456</c:v>
                </c:pt>
                <c:pt idx="37" formatCode="[$-409]mmm\-yy;@">
                  <c:v>41487</c:v>
                </c:pt>
                <c:pt idx="38" formatCode="[$-409]mmm\-yy;@">
                  <c:v>41518</c:v>
                </c:pt>
                <c:pt idx="39" formatCode="[$-409]mmm\-yy;@">
                  <c:v>41548</c:v>
                </c:pt>
                <c:pt idx="40" formatCode="[$-409]mmm\-yy;@">
                  <c:v>41579</c:v>
                </c:pt>
                <c:pt idx="41" formatCode="[$-409]mmm\-yy;@">
                  <c:v>41609</c:v>
                </c:pt>
                <c:pt idx="42" formatCode="[$-409]mmm\-yy;@">
                  <c:v>41640</c:v>
                </c:pt>
                <c:pt idx="43" formatCode="[$-409]mmm\-yy;@">
                  <c:v>41671</c:v>
                </c:pt>
                <c:pt idx="44" formatCode="[$-409]mmm\-yy;@">
                  <c:v>41699</c:v>
                </c:pt>
                <c:pt idx="45" formatCode="[$-409]mmm\-yy;@">
                  <c:v>41730</c:v>
                </c:pt>
                <c:pt idx="46" formatCode="[$-409]mmm\-yy;@">
                  <c:v>41760</c:v>
                </c:pt>
                <c:pt idx="47" formatCode="[$-409]mmm\-yy;@">
                  <c:v>41791</c:v>
                </c:pt>
                <c:pt idx="48" formatCode="[$-409]mmm\-yy;@">
                  <c:v>41821</c:v>
                </c:pt>
                <c:pt idx="49" formatCode="[$-409]mmm\-yy;@">
                  <c:v>41852</c:v>
                </c:pt>
                <c:pt idx="50" formatCode="[$-409]mmm\-yy;@">
                  <c:v>41883</c:v>
                </c:pt>
                <c:pt idx="51" formatCode="[$-409]mmm\-yy;@">
                  <c:v>41913</c:v>
                </c:pt>
                <c:pt idx="52" formatCode="[$-409]mmm\-yy;@">
                  <c:v>41944</c:v>
                </c:pt>
                <c:pt idx="53" formatCode="[$-409]mmm\-yy;@">
                  <c:v>41974</c:v>
                </c:pt>
                <c:pt idx="54" formatCode="[$-409]mmm\-yy;@">
                  <c:v>42005</c:v>
                </c:pt>
                <c:pt idx="55" formatCode="[$-409]mmm\-yy;@">
                  <c:v>42036</c:v>
                </c:pt>
                <c:pt idx="56" formatCode="[$-409]mmm\-yy;@">
                  <c:v>42064</c:v>
                </c:pt>
                <c:pt idx="57" formatCode="[$-409]mmm\-yy;@">
                  <c:v>42095</c:v>
                </c:pt>
                <c:pt idx="58" formatCode="[$-409]mmm\-yy;@">
                  <c:v>42125</c:v>
                </c:pt>
                <c:pt idx="59" formatCode="[$-409]mmm\-yy;@">
                  <c:v>42156</c:v>
                </c:pt>
                <c:pt idx="60" formatCode="[$-409]mmm\-yy;@">
                  <c:v>42186</c:v>
                </c:pt>
                <c:pt idx="61" formatCode="[$-409]mmm\-yy;@">
                  <c:v>42217</c:v>
                </c:pt>
                <c:pt idx="62" formatCode="[$-409]mmm\-yy;@">
                  <c:v>42248</c:v>
                </c:pt>
                <c:pt idx="63" formatCode="[$-409]mmm\-yy;@">
                  <c:v>42278</c:v>
                </c:pt>
                <c:pt idx="64" formatCode="[$-409]mmm\-yy;@">
                  <c:v>42309</c:v>
                </c:pt>
                <c:pt idx="65" formatCode="[$-409]mmm\-yy;@">
                  <c:v>42339</c:v>
                </c:pt>
                <c:pt idx="66" formatCode="[$-409]mmm\-yy;@">
                  <c:v>42370</c:v>
                </c:pt>
                <c:pt idx="67" formatCode="[$-409]mmm\-yy;@">
                  <c:v>42401</c:v>
                </c:pt>
                <c:pt idx="68" formatCode="[$-409]mmm\-yy;@">
                  <c:v>42430</c:v>
                </c:pt>
                <c:pt idx="69" formatCode="[$-409]mmm\-yy;@">
                  <c:v>42461</c:v>
                </c:pt>
                <c:pt idx="70" formatCode="[$-409]mmm\-yy;@">
                  <c:v>42491</c:v>
                </c:pt>
                <c:pt idx="71" formatCode="[$-409]mmm\-yy;@">
                  <c:v>42522</c:v>
                </c:pt>
                <c:pt idx="72" formatCode="[$-409]mmm\-yy;@">
                  <c:v>42552</c:v>
                </c:pt>
                <c:pt idx="73" formatCode="[$-409]mmm\-yy;@">
                  <c:v>42583</c:v>
                </c:pt>
                <c:pt idx="74" formatCode="[$-409]mmm\-yy;@">
                  <c:v>42614</c:v>
                </c:pt>
                <c:pt idx="75" formatCode="[$-409]mmm\-yy;@">
                  <c:v>42644</c:v>
                </c:pt>
                <c:pt idx="76" formatCode="[$-409]mmm\-yy;@">
                  <c:v>42675</c:v>
                </c:pt>
                <c:pt idx="77" formatCode="[$-409]mmm\-yy;@">
                  <c:v>42705</c:v>
                </c:pt>
                <c:pt idx="78" formatCode="[$-409]mmm\-yy;@">
                  <c:v>42736</c:v>
                </c:pt>
                <c:pt idx="79" formatCode="[$-409]mmm\-yy;@">
                  <c:v>42767</c:v>
                </c:pt>
                <c:pt idx="80" formatCode="[$-409]mmm\-yy;@">
                  <c:v>42795</c:v>
                </c:pt>
                <c:pt idx="81" formatCode="[$-409]mmm\-yy;@">
                  <c:v>42826</c:v>
                </c:pt>
                <c:pt idx="82" formatCode="[$-409]mmm\-yy;@">
                  <c:v>42856</c:v>
                </c:pt>
                <c:pt idx="83" formatCode="[$-409]mmm\-yy;@">
                  <c:v>42887</c:v>
                </c:pt>
                <c:pt idx="84" formatCode="[$-409]mmm\-yy;@">
                  <c:v>42917</c:v>
                </c:pt>
                <c:pt idx="85" formatCode="[$-409]mmm\-yy;@">
                  <c:v>42948</c:v>
                </c:pt>
                <c:pt idx="86" formatCode="[$-409]mmm\-yy;@">
                  <c:v>42979</c:v>
                </c:pt>
                <c:pt idx="87" formatCode="[$-409]mmm\-yy;@">
                  <c:v>43009</c:v>
                </c:pt>
                <c:pt idx="88" formatCode="[$-409]mmm\-yy;@">
                  <c:v>43040</c:v>
                </c:pt>
                <c:pt idx="89" formatCode="[$-409]mmm\-yy;@">
                  <c:v>43070</c:v>
                </c:pt>
                <c:pt idx="90" formatCode="[$-409]mmm\-yy;@">
                  <c:v>43101</c:v>
                </c:pt>
                <c:pt idx="91" formatCode="[$-409]mmm\-yy;@">
                  <c:v>43132</c:v>
                </c:pt>
                <c:pt idx="92" formatCode="[$-409]mmm\-yy;@">
                  <c:v>43160</c:v>
                </c:pt>
                <c:pt idx="93" formatCode="[$-409]mmm\-yy;@">
                  <c:v>43191</c:v>
                </c:pt>
                <c:pt idx="94" formatCode="[$-409]mmm\-yy;@">
                  <c:v>43221</c:v>
                </c:pt>
                <c:pt idx="95" formatCode="[$-409]mmm\-yy;@">
                  <c:v>43252</c:v>
                </c:pt>
                <c:pt idx="96" formatCode="[$-409]mmm\-yy;@">
                  <c:v>43282</c:v>
                </c:pt>
                <c:pt idx="97" formatCode="[$-409]mmm\-yy;@">
                  <c:v>43313</c:v>
                </c:pt>
                <c:pt idx="98" formatCode="[$-409]mmm\-yy;@">
                  <c:v>43344</c:v>
                </c:pt>
                <c:pt idx="99" formatCode="[$-409]mmm\-yy;@">
                  <c:v>43374</c:v>
                </c:pt>
                <c:pt idx="100" formatCode="[$-409]mmm\-yy;@">
                  <c:v>43405</c:v>
                </c:pt>
                <c:pt idx="101" formatCode="[$-409]mmm\-yy;@">
                  <c:v>43435</c:v>
                </c:pt>
                <c:pt idx="102" formatCode="[$-409]mmm\-yy;@">
                  <c:v>43466</c:v>
                </c:pt>
                <c:pt idx="103" formatCode="[$-409]mmm\-yy;@">
                  <c:v>43497</c:v>
                </c:pt>
                <c:pt idx="104" formatCode="[$-409]mmm\-yy;@">
                  <c:v>43525</c:v>
                </c:pt>
                <c:pt idx="105" formatCode="[$-409]mmm\-yy;@">
                  <c:v>43556</c:v>
                </c:pt>
                <c:pt idx="106" formatCode="[$-409]mmm\-yy;@">
                  <c:v>43586</c:v>
                </c:pt>
                <c:pt idx="107" formatCode="[$-409]mmm\-yy;@">
                  <c:v>43617</c:v>
                </c:pt>
                <c:pt idx="108" formatCode="[$-409]mmm\-yy;@">
                  <c:v>43647</c:v>
                </c:pt>
                <c:pt idx="109" formatCode="[$-409]mmm\-yy;@">
                  <c:v>43678</c:v>
                </c:pt>
                <c:pt idx="110" formatCode="[$-409]mmm\-yy;@">
                  <c:v>43709</c:v>
                </c:pt>
                <c:pt idx="111" formatCode="[$-409]mmm\-yy;@">
                  <c:v>43739</c:v>
                </c:pt>
                <c:pt idx="112" formatCode="[$-409]mmm\-yy;@">
                  <c:v>43770</c:v>
                </c:pt>
                <c:pt idx="113" formatCode="[$-409]mmm\-yy;@">
                  <c:v>43800</c:v>
                </c:pt>
                <c:pt idx="114" formatCode="[$-409]mmm\-yy;@">
                  <c:v>43831</c:v>
                </c:pt>
                <c:pt idx="115" formatCode="[$-409]mmm\-yy;@">
                  <c:v>43862</c:v>
                </c:pt>
                <c:pt idx="116" formatCode="[$-409]mmm\-yy;@">
                  <c:v>43891</c:v>
                </c:pt>
                <c:pt idx="117" formatCode="[$-409]mmm\-yy;@">
                  <c:v>43922</c:v>
                </c:pt>
                <c:pt idx="118" formatCode="[$-409]mmm\-yy;@">
                  <c:v>43952</c:v>
                </c:pt>
                <c:pt idx="119" formatCode="[$-409]mmm\-yy;@">
                  <c:v>43983</c:v>
                </c:pt>
                <c:pt idx="120" formatCode="[$-409]mmm\-yy;@">
                  <c:v>44013</c:v>
                </c:pt>
                <c:pt idx="121" formatCode="[$-409]mmm\-yy;@">
                  <c:v>44044</c:v>
                </c:pt>
                <c:pt idx="122" formatCode="[$-409]mmm\-yy;@">
                  <c:v>44075</c:v>
                </c:pt>
                <c:pt idx="123" formatCode="[$-409]mmm\-yy;@">
                  <c:v>44105</c:v>
                </c:pt>
                <c:pt idx="124" formatCode="[$-409]mmm\-yy;@">
                  <c:v>44136</c:v>
                </c:pt>
                <c:pt idx="125" formatCode="[$-409]mmm\-yy;@">
                  <c:v>44166</c:v>
                </c:pt>
                <c:pt idx="126" formatCode="[$-409]mmm\-yy;@">
                  <c:v>44197</c:v>
                </c:pt>
                <c:pt idx="127" formatCode="[$-409]mmm\-yy;@">
                  <c:v>44228</c:v>
                </c:pt>
                <c:pt idx="128" formatCode="[$-409]mmm\-yy;@">
                  <c:v>44256</c:v>
                </c:pt>
                <c:pt idx="129" formatCode="[$-409]mmm\-yy;@">
                  <c:v>44287</c:v>
                </c:pt>
                <c:pt idx="130" formatCode="[$-409]mmm\-yy;@">
                  <c:v>44317</c:v>
                </c:pt>
                <c:pt idx="131" formatCode="[$-409]mmm\-yy;@">
                  <c:v>44348</c:v>
                </c:pt>
                <c:pt idx="132" formatCode="[$-409]mmm\-yy;@">
                  <c:v>44378</c:v>
                </c:pt>
                <c:pt idx="133" formatCode="[$-409]mmm\-yy;@">
                  <c:v>44409</c:v>
                </c:pt>
                <c:pt idx="134" formatCode="[$-409]mmm\-yy;@">
                  <c:v>44440</c:v>
                </c:pt>
                <c:pt idx="135" formatCode="[$-409]mmm\-yy;@">
                  <c:v>44470</c:v>
                </c:pt>
                <c:pt idx="136" formatCode="[$-409]mmm\-yy;@">
                  <c:v>44501</c:v>
                </c:pt>
                <c:pt idx="137" formatCode="[$-409]mmm\-yy;@">
                  <c:v>44531</c:v>
                </c:pt>
                <c:pt idx="138" formatCode="[$-409]mmm\-yy;@">
                  <c:v>44562</c:v>
                </c:pt>
                <c:pt idx="139" formatCode="[$-409]mmm\-yy;@">
                  <c:v>44593</c:v>
                </c:pt>
                <c:pt idx="140" formatCode="[$-409]mmm\-yy;@">
                  <c:v>44621</c:v>
                </c:pt>
                <c:pt idx="141" formatCode="[$-409]mmm\-yy;@">
                  <c:v>44652</c:v>
                </c:pt>
                <c:pt idx="142" formatCode="[$-409]mmm\-yy;@">
                  <c:v>44682</c:v>
                </c:pt>
                <c:pt idx="143" formatCode="[$-409]mmm\-yy;@">
                  <c:v>44713</c:v>
                </c:pt>
                <c:pt idx="144" formatCode="[$-409]mmm\-yy;@">
                  <c:v>44743</c:v>
                </c:pt>
                <c:pt idx="145" formatCode="[$-409]mmm\-yy;@">
                  <c:v>44774</c:v>
                </c:pt>
                <c:pt idx="146" formatCode="[$-409]mmm\-yy;@">
                  <c:v>44805</c:v>
                </c:pt>
                <c:pt idx="147" formatCode="[$-409]mmm\-yy;@">
                  <c:v>44835</c:v>
                </c:pt>
                <c:pt idx="148" formatCode="[$-409]mmm\-yy;@">
                  <c:v>44866</c:v>
                </c:pt>
                <c:pt idx="149" formatCode="[$-409]mmm\-yy;@">
                  <c:v>44896</c:v>
                </c:pt>
              </c:numCache>
            </c:numRef>
          </c:cat>
          <c:val>
            <c:numRef>
              <c:f>'[China Banking Monitor_20230306_edi.xlsx]Slide 39.1'!$N$2:$N$151</c:f>
              <c:numCache>
                <c:formatCode>General</c:formatCode>
                <c:ptCount val="150"/>
                <c:pt idx="0">
                  <c:v>11</c:v>
                </c:pt>
                <c:pt idx="1">
                  <c:v>17</c:v>
                </c:pt>
                <c:pt idx="2">
                  <c:v>18</c:v>
                </c:pt>
                <c:pt idx="3">
                  <c:v>22</c:v>
                </c:pt>
                <c:pt idx="4">
                  <c:v>22</c:v>
                </c:pt>
                <c:pt idx="5">
                  <c:v>25</c:v>
                </c:pt>
                <c:pt idx="6">
                  <c:v>31</c:v>
                </c:pt>
                <c:pt idx="7">
                  <c:v>8</c:v>
                </c:pt>
                <c:pt idx="8">
                  <c:v>29</c:v>
                </c:pt>
                <c:pt idx="9">
                  <c:v>48</c:v>
                </c:pt>
                <c:pt idx="10">
                  <c:v>17</c:v>
                </c:pt>
                <c:pt idx="11">
                  <c:v>28</c:v>
                </c:pt>
                <c:pt idx="12">
                  <c:v>31</c:v>
                </c:pt>
                <c:pt idx="13">
                  <c:v>21</c:v>
                </c:pt>
                <c:pt idx="14">
                  <c:v>26</c:v>
                </c:pt>
                <c:pt idx="15">
                  <c:v>20</c:v>
                </c:pt>
                <c:pt idx="16">
                  <c:v>20</c:v>
                </c:pt>
                <c:pt idx="17">
                  <c:v>14</c:v>
                </c:pt>
                <c:pt idx="18">
                  <c:v>16</c:v>
                </c:pt>
                <c:pt idx="19">
                  <c:v>22</c:v>
                </c:pt>
                <c:pt idx="20">
                  <c:v>33</c:v>
                </c:pt>
                <c:pt idx="21">
                  <c:v>25</c:v>
                </c:pt>
                <c:pt idx="22">
                  <c:v>30</c:v>
                </c:pt>
                <c:pt idx="23">
                  <c:v>20</c:v>
                </c:pt>
                <c:pt idx="24">
                  <c:v>43</c:v>
                </c:pt>
                <c:pt idx="25">
                  <c:v>30</c:v>
                </c:pt>
                <c:pt idx="26">
                  <c:v>28</c:v>
                </c:pt>
                <c:pt idx="27">
                  <c:v>17</c:v>
                </c:pt>
                <c:pt idx="28">
                  <c:v>23</c:v>
                </c:pt>
                <c:pt idx="29">
                  <c:v>26</c:v>
                </c:pt>
                <c:pt idx="30">
                  <c:v>27</c:v>
                </c:pt>
                <c:pt idx="31">
                  <c:v>11</c:v>
                </c:pt>
                <c:pt idx="32">
                  <c:v>15</c:v>
                </c:pt>
                <c:pt idx="33">
                  <c:v>33</c:v>
                </c:pt>
                <c:pt idx="34">
                  <c:v>31</c:v>
                </c:pt>
                <c:pt idx="35">
                  <c:v>31</c:v>
                </c:pt>
                <c:pt idx="36">
                  <c:v>25</c:v>
                </c:pt>
                <c:pt idx="37">
                  <c:v>24</c:v>
                </c:pt>
                <c:pt idx="38">
                  <c:v>25</c:v>
                </c:pt>
                <c:pt idx="39">
                  <c:v>21</c:v>
                </c:pt>
                <c:pt idx="40">
                  <c:v>18</c:v>
                </c:pt>
                <c:pt idx="41">
                  <c:v>31</c:v>
                </c:pt>
                <c:pt idx="42">
                  <c:v>19</c:v>
                </c:pt>
                <c:pt idx="43">
                  <c:v>38</c:v>
                </c:pt>
                <c:pt idx="44">
                  <c:v>19</c:v>
                </c:pt>
                <c:pt idx="45">
                  <c:v>30</c:v>
                </c:pt>
                <c:pt idx="46">
                  <c:v>22</c:v>
                </c:pt>
                <c:pt idx="47">
                  <c:v>31</c:v>
                </c:pt>
                <c:pt idx="48">
                  <c:v>38</c:v>
                </c:pt>
                <c:pt idx="49">
                  <c:v>30</c:v>
                </c:pt>
                <c:pt idx="50">
                  <c:v>36</c:v>
                </c:pt>
                <c:pt idx="51">
                  <c:v>18</c:v>
                </c:pt>
                <c:pt idx="52">
                  <c:v>26</c:v>
                </c:pt>
                <c:pt idx="53">
                  <c:v>23</c:v>
                </c:pt>
                <c:pt idx="54">
                  <c:v>25</c:v>
                </c:pt>
                <c:pt idx="55">
                  <c:v>46</c:v>
                </c:pt>
                <c:pt idx="56">
                  <c:v>39</c:v>
                </c:pt>
                <c:pt idx="57">
                  <c:v>34</c:v>
                </c:pt>
                <c:pt idx="58">
                  <c:v>29</c:v>
                </c:pt>
                <c:pt idx="59">
                  <c:v>34</c:v>
                </c:pt>
                <c:pt idx="60">
                  <c:v>35</c:v>
                </c:pt>
                <c:pt idx="61">
                  <c:v>19</c:v>
                </c:pt>
                <c:pt idx="62">
                  <c:v>54</c:v>
                </c:pt>
                <c:pt idx="63">
                  <c:v>59</c:v>
                </c:pt>
                <c:pt idx="64">
                  <c:v>49</c:v>
                </c:pt>
                <c:pt idx="65">
                  <c:v>70</c:v>
                </c:pt>
                <c:pt idx="66">
                  <c:v>59</c:v>
                </c:pt>
                <c:pt idx="67">
                  <c:v>41</c:v>
                </c:pt>
                <c:pt idx="68">
                  <c:v>50</c:v>
                </c:pt>
                <c:pt idx="69">
                  <c:v>75</c:v>
                </c:pt>
                <c:pt idx="70">
                  <c:v>61</c:v>
                </c:pt>
                <c:pt idx="71">
                  <c:v>77</c:v>
                </c:pt>
                <c:pt idx="72">
                  <c:v>63</c:v>
                </c:pt>
                <c:pt idx="73">
                  <c:v>80</c:v>
                </c:pt>
                <c:pt idx="74">
                  <c:v>64</c:v>
                </c:pt>
                <c:pt idx="75">
                  <c:v>63</c:v>
                </c:pt>
                <c:pt idx="76">
                  <c:v>76</c:v>
                </c:pt>
                <c:pt idx="77">
                  <c:v>105</c:v>
                </c:pt>
                <c:pt idx="78">
                  <c:v>103</c:v>
                </c:pt>
                <c:pt idx="79">
                  <c:v>159</c:v>
                </c:pt>
                <c:pt idx="80">
                  <c:v>204</c:v>
                </c:pt>
                <c:pt idx="81">
                  <c:v>220</c:v>
                </c:pt>
                <c:pt idx="82">
                  <c:v>231</c:v>
                </c:pt>
                <c:pt idx="83">
                  <c:v>203</c:v>
                </c:pt>
                <c:pt idx="84">
                  <c:v>167</c:v>
                </c:pt>
                <c:pt idx="85">
                  <c:v>182</c:v>
                </c:pt>
                <c:pt idx="86">
                  <c:v>176</c:v>
                </c:pt>
                <c:pt idx="87">
                  <c:v>118</c:v>
                </c:pt>
                <c:pt idx="88">
                  <c:v>140</c:v>
                </c:pt>
                <c:pt idx="89">
                  <c:v>242</c:v>
                </c:pt>
                <c:pt idx="90">
                  <c:v>275</c:v>
                </c:pt>
                <c:pt idx="91">
                  <c:v>361</c:v>
                </c:pt>
                <c:pt idx="92">
                  <c:v>138</c:v>
                </c:pt>
                <c:pt idx="93">
                  <c:v>170</c:v>
                </c:pt>
                <c:pt idx="94">
                  <c:v>423</c:v>
                </c:pt>
                <c:pt idx="95">
                  <c:v>342</c:v>
                </c:pt>
                <c:pt idx="96">
                  <c:v>302</c:v>
                </c:pt>
                <c:pt idx="97">
                  <c:v>308</c:v>
                </c:pt>
                <c:pt idx="98">
                  <c:v>248</c:v>
                </c:pt>
                <c:pt idx="99">
                  <c:v>205</c:v>
                </c:pt>
                <c:pt idx="100">
                  <c:v>239</c:v>
                </c:pt>
                <c:pt idx="101">
                  <c:v>302</c:v>
                </c:pt>
                <c:pt idx="102">
                  <c:v>333</c:v>
                </c:pt>
                <c:pt idx="103">
                  <c:v>172</c:v>
                </c:pt>
                <c:pt idx="104">
                  <c:v>237</c:v>
                </c:pt>
                <c:pt idx="105">
                  <c:v>234</c:v>
                </c:pt>
                <c:pt idx="106">
                  <c:v>224</c:v>
                </c:pt>
                <c:pt idx="107">
                  <c:v>247</c:v>
                </c:pt>
                <c:pt idx="108">
                  <c:v>260</c:v>
                </c:pt>
                <c:pt idx="109">
                  <c:v>283</c:v>
                </c:pt>
                <c:pt idx="110">
                  <c:v>292</c:v>
                </c:pt>
                <c:pt idx="111">
                  <c:v>317</c:v>
                </c:pt>
                <c:pt idx="112">
                  <c:v>302</c:v>
                </c:pt>
                <c:pt idx="113">
                  <c:v>326</c:v>
                </c:pt>
                <c:pt idx="114">
                  <c:v>318</c:v>
                </c:pt>
                <c:pt idx="115">
                  <c:v>343</c:v>
                </c:pt>
                <c:pt idx="116">
                  <c:v>286</c:v>
                </c:pt>
                <c:pt idx="117">
                  <c:v>358</c:v>
                </c:pt>
                <c:pt idx="118">
                  <c:v>271</c:v>
                </c:pt>
                <c:pt idx="119">
                  <c:v>217</c:v>
                </c:pt>
                <c:pt idx="120">
                  <c:v>288</c:v>
                </c:pt>
                <c:pt idx="121">
                  <c:v>254</c:v>
                </c:pt>
                <c:pt idx="122">
                  <c:v>261</c:v>
                </c:pt>
                <c:pt idx="123">
                  <c:v>267</c:v>
                </c:pt>
                <c:pt idx="124">
                  <c:v>213</c:v>
                </c:pt>
                <c:pt idx="125">
                  <c:v>323</c:v>
                </c:pt>
                <c:pt idx="126">
                  <c:v>136</c:v>
                </c:pt>
                <c:pt idx="127">
                  <c:v>103</c:v>
                </c:pt>
                <c:pt idx="128">
                  <c:v>149</c:v>
                </c:pt>
                <c:pt idx="129">
                  <c:v>186</c:v>
                </c:pt>
                <c:pt idx="130">
                  <c:v>165</c:v>
                </c:pt>
                <c:pt idx="131">
                  <c:v>216</c:v>
                </c:pt>
                <c:pt idx="132">
                  <c:v>256</c:v>
                </c:pt>
                <c:pt idx="133">
                  <c:v>298</c:v>
                </c:pt>
                <c:pt idx="134">
                  <c:v>374</c:v>
                </c:pt>
                <c:pt idx="135">
                  <c:v>268</c:v>
                </c:pt>
                <c:pt idx="136">
                  <c:v>448</c:v>
                </c:pt>
                <c:pt idx="137">
                  <c:v>413</c:v>
                </c:pt>
                <c:pt idx="138">
                  <c:v>345</c:v>
                </c:pt>
                <c:pt idx="139">
                  <c:v>280</c:v>
                </c:pt>
                <c:pt idx="140">
                  <c:v>334</c:v>
                </c:pt>
                <c:pt idx="141">
                  <c:v>370</c:v>
                </c:pt>
                <c:pt idx="142">
                  <c:v>304</c:v>
                </c:pt>
                <c:pt idx="143">
                  <c:v>409</c:v>
                </c:pt>
                <c:pt idx="144">
                  <c:v>306</c:v>
                </c:pt>
                <c:pt idx="145">
                  <c:v>293</c:v>
                </c:pt>
                <c:pt idx="146">
                  <c:v>291</c:v>
                </c:pt>
                <c:pt idx="147">
                  <c:v>269</c:v>
                </c:pt>
                <c:pt idx="148">
                  <c:v>351</c:v>
                </c:pt>
                <c:pt idx="149">
                  <c:v>413</c:v>
                </c:pt>
              </c:numCache>
            </c:numRef>
          </c:val>
          <c:extLst xmlns:c16r2="http://schemas.microsoft.com/office/drawing/2015/06/chart">
            <c:ext xmlns:c16="http://schemas.microsoft.com/office/drawing/2014/chart" uri="{C3380CC4-5D6E-409C-BE32-E72D297353CC}">
              <c16:uniqueId val="{00000002-7C1C-481F-956C-3CDB6C323E62}"/>
            </c:ext>
          </c:extLst>
        </c:ser>
        <c:ser>
          <c:idx val="3"/>
          <c:order val="3"/>
          <c:tx>
            <c:strRef>
              <c:f>'[China Banking Monitor_20230306_edi.xlsx]Slide 39.1'!$O$1</c:f>
              <c:strCache>
                <c:ptCount val="1"/>
                <c:pt idx="0">
                  <c:v>2 Years or above</c:v>
                </c:pt>
              </c:strCache>
            </c:strRef>
          </c:tx>
          <c:spPr>
            <a:solidFill>
              <a:srgbClr val="F7893B"/>
            </a:solidFill>
            <a:ln w="12700">
              <a:noFill/>
              <a:prstDash val="solid"/>
            </a:ln>
          </c:spPr>
          <c:invertIfNegative val="0"/>
          <c:cat>
            <c:numRef>
              <c:f>'[China Banking Monitor_20230306_edi.xlsx]Slide 39.1'!$A$2:$A$151</c:f>
              <c:numCache>
                <c:formatCode>mmm\,\ yyyy</c:formatCode>
                <c:ptCount val="150"/>
                <c:pt idx="0">
                  <c:v>40360</c:v>
                </c:pt>
                <c:pt idx="1">
                  <c:v>40391</c:v>
                </c:pt>
                <c:pt idx="2">
                  <c:v>40422</c:v>
                </c:pt>
                <c:pt idx="3">
                  <c:v>40452</c:v>
                </c:pt>
                <c:pt idx="4">
                  <c:v>40483</c:v>
                </c:pt>
                <c:pt idx="5">
                  <c:v>40513</c:v>
                </c:pt>
                <c:pt idx="6">
                  <c:v>40544</c:v>
                </c:pt>
                <c:pt idx="7">
                  <c:v>40575</c:v>
                </c:pt>
                <c:pt idx="8">
                  <c:v>40603</c:v>
                </c:pt>
                <c:pt idx="9">
                  <c:v>40634</c:v>
                </c:pt>
                <c:pt idx="10">
                  <c:v>40664</c:v>
                </c:pt>
                <c:pt idx="11">
                  <c:v>40695</c:v>
                </c:pt>
                <c:pt idx="12">
                  <c:v>40725</c:v>
                </c:pt>
                <c:pt idx="13">
                  <c:v>40756</c:v>
                </c:pt>
                <c:pt idx="14">
                  <c:v>40787</c:v>
                </c:pt>
                <c:pt idx="15">
                  <c:v>40817</c:v>
                </c:pt>
                <c:pt idx="16">
                  <c:v>40848</c:v>
                </c:pt>
                <c:pt idx="17">
                  <c:v>40878</c:v>
                </c:pt>
                <c:pt idx="18">
                  <c:v>40909</c:v>
                </c:pt>
                <c:pt idx="19">
                  <c:v>40940</c:v>
                </c:pt>
                <c:pt idx="20">
                  <c:v>40969</c:v>
                </c:pt>
                <c:pt idx="21">
                  <c:v>41000</c:v>
                </c:pt>
                <c:pt idx="22">
                  <c:v>41030</c:v>
                </c:pt>
                <c:pt idx="23">
                  <c:v>41061</c:v>
                </c:pt>
                <c:pt idx="24">
                  <c:v>41091</c:v>
                </c:pt>
                <c:pt idx="25">
                  <c:v>41122</c:v>
                </c:pt>
                <c:pt idx="26">
                  <c:v>41153</c:v>
                </c:pt>
                <c:pt idx="27">
                  <c:v>41183</c:v>
                </c:pt>
                <c:pt idx="28">
                  <c:v>41214</c:v>
                </c:pt>
                <c:pt idx="29">
                  <c:v>41244</c:v>
                </c:pt>
                <c:pt idx="30" formatCode="[$-409]mmm\-yy;@">
                  <c:v>41275</c:v>
                </c:pt>
                <c:pt idx="31" formatCode="[$-409]mmm\-yy;@">
                  <c:v>41306</c:v>
                </c:pt>
                <c:pt idx="32" formatCode="[$-409]mmm\-yy;@">
                  <c:v>41334</c:v>
                </c:pt>
                <c:pt idx="33" formatCode="[$-409]mmm\-yy;@">
                  <c:v>41365</c:v>
                </c:pt>
                <c:pt idx="34" formatCode="[$-409]mmm\-yy;@">
                  <c:v>41395</c:v>
                </c:pt>
                <c:pt idx="35" formatCode="[$-409]mmm\-yy;@">
                  <c:v>41426</c:v>
                </c:pt>
                <c:pt idx="36" formatCode="[$-409]mmm\-yy;@">
                  <c:v>41456</c:v>
                </c:pt>
                <c:pt idx="37" formatCode="[$-409]mmm\-yy;@">
                  <c:v>41487</c:v>
                </c:pt>
                <c:pt idx="38" formatCode="[$-409]mmm\-yy;@">
                  <c:v>41518</c:v>
                </c:pt>
                <c:pt idx="39" formatCode="[$-409]mmm\-yy;@">
                  <c:v>41548</c:v>
                </c:pt>
                <c:pt idx="40" formatCode="[$-409]mmm\-yy;@">
                  <c:v>41579</c:v>
                </c:pt>
                <c:pt idx="41" formatCode="[$-409]mmm\-yy;@">
                  <c:v>41609</c:v>
                </c:pt>
                <c:pt idx="42" formatCode="[$-409]mmm\-yy;@">
                  <c:v>41640</c:v>
                </c:pt>
                <c:pt idx="43" formatCode="[$-409]mmm\-yy;@">
                  <c:v>41671</c:v>
                </c:pt>
                <c:pt idx="44" formatCode="[$-409]mmm\-yy;@">
                  <c:v>41699</c:v>
                </c:pt>
                <c:pt idx="45" formatCode="[$-409]mmm\-yy;@">
                  <c:v>41730</c:v>
                </c:pt>
                <c:pt idx="46" formatCode="[$-409]mmm\-yy;@">
                  <c:v>41760</c:v>
                </c:pt>
                <c:pt idx="47" formatCode="[$-409]mmm\-yy;@">
                  <c:v>41791</c:v>
                </c:pt>
                <c:pt idx="48" formatCode="[$-409]mmm\-yy;@">
                  <c:v>41821</c:v>
                </c:pt>
                <c:pt idx="49" formatCode="[$-409]mmm\-yy;@">
                  <c:v>41852</c:v>
                </c:pt>
                <c:pt idx="50" formatCode="[$-409]mmm\-yy;@">
                  <c:v>41883</c:v>
                </c:pt>
                <c:pt idx="51" formatCode="[$-409]mmm\-yy;@">
                  <c:v>41913</c:v>
                </c:pt>
                <c:pt idx="52" formatCode="[$-409]mmm\-yy;@">
                  <c:v>41944</c:v>
                </c:pt>
                <c:pt idx="53" formatCode="[$-409]mmm\-yy;@">
                  <c:v>41974</c:v>
                </c:pt>
                <c:pt idx="54" formatCode="[$-409]mmm\-yy;@">
                  <c:v>42005</c:v>
                </c:pt>
                <c:pt idx="55" formatCode="[$-409]mmm\-yy;@">
                  <c:v>42036</c:v>
                </c:pt>
                <c:pt idx="56" formatCode="[$-409]mmm\-yy;@">
                  <c:v>42064</c:v>
                </c:pt>
                <c:pt idx="57" formatCode="[$-409]mmm\-yy;@">
                  <c:v>42095</c:v>
                </c:pt>
                <c:pt idx="58" formatCode="[$-409]mmm\-yy;@">
                  <c:v>42125</c:v>
                </c:pt>
                <c:pt idx="59" formatCode="[$-409]mmm\-yy;@">
                  <c:v>42156</c:v>
                </c:pt>
                <c:pt idx="60" formatCode="[$-409]mmm\-yy;@">
                  <c:v>42186</c:v>
                </c:pt>
                <c:pt idx="61" formatCode="[$-409]mmm\-yy;@">
                  <c:v>42217</c:v>
                </c:pt>
                <c:pt idx="62" formatCode="[$-409]mmm\-yy;@">
                  <c:v>42248</c:v>
                </c:pt>
                <c:pt idx="63" formatCode="[$-409]mmm\-yy;@">
                  <c:v>42278</c:v>
                </c:pt>
                <c:pt idx="64" formatCode="[$-409]mmm\-yy;@">
                  <c:v>42309</c:v>
                </c:pt>
                <c:pt idx="65" formatCode="[$-409]mmm\-yy;@">
                  <c:v>42339</c:v>
                </c:pt>
                <c:pt idx="66" formatCode="[$-409]mmm\-yy;@">
                  <c:v>42370</c:v>
                </c:pt>
                <c:pt idx="67" formatCode="[$-409]mmm\-yy;@">
                  <c:v>42401</c:v>
                </c:pt>
                <c:pt idx="68" formatCode="[$-409]mmm\-yy;@">
                  <c:v>42430</c:v>
                </c:pt>
                <c:pt idx="69" formatCode="[$-409]mmm\-yy;@">
                  <c:v>42461</c:v>
                </c:pt>
                <c:pt idx="70" formatCode="[$-409]mmm\-yy;@">
                  <c:v>42491</c:v>
                </c:pt>
                <c:pt idx="71" formatCode="[$-409]mmm\-yy;@">
                  <c:v>42522</c:v>
                </c:pt>
                <c:pt idx="72" formatCode="[$-409]mmm\-yy;@">
                  <c:v>42552</c:v>
                </c:pt>
                <c:pt idx="73" formatCode="[$-409]mmm\-yy;@">
                  <c:v>42583</c:v>
                </c:pt>
                <c:pt idx="74" formatCode="[$-409]mmm\-yy;@">
                  <c:v>42614</c:v>
                </c:pt>
                <c:pt idx="75" formatCode="[$-409]mmm\-yy;@">
                  <c:v>42644</c:v>
                </c:pt>
                <c:pt idx="76" formatCode="[$-409]mmm\-yy;@">
                  <c:v>42675</c:v>
                </c:pt>
                <c:pt idx="77" formatCode="[$-409]mmm\-yy;@">
                  <c:v>42705</c:v>
                </c:pt>
                <c:pt idx="78" formatCode="[$-409]mmm\-yy;@">
                  <c:v>42736</c:v>
                </c:pt>
                <c:pt idx="79" formatCode="[$-409]mmm\-yy;@">
                  <c:v>42767</c:v>
                </c:pt>
                <c:pt idx="80" formatCode="[$-409]mmm\-yy;@">
                  <c:v>42795</c:v>
                </c:pt>
                <c:pt idx="81" formatCode="[$-409]mmm\-yy;@">
                  <c:v>42826</c:v>
                </c:pt>
                <c:pt idx="82" formatCode="[$-409]mmm\-yy;@">
                  <c:v>42856</c:v>
                </c:pt>
                <c:pt idx="83" formatCode="[$-409]mmm\-yy;@">
                  <c:v>42887</c:v>
                </c:pt>
                <c:pt idx="84" formatCode="[$-409]mmm\-yy;@">
                  <c:v>42917</c:v>
                </c:pt>
                <c:pt idx="85" formatCode="[$-409]mmm\-yy;@">
                  <c:v>42948</c:v>
                </c:pt>
                <c:pt idx="86" formatCode="[$-409]mmm\-yy;@">
                  <c:v>42979</c:v>
                </c:pt>
                <c:pt idx="87" formatCode="[$-409]mmm\-yy;@">
                  <c:v>43009</c:v>
                </c:pt>
                <c:pt idx="88" formatCode="[$-409]mmm\-yy;@">
                  <c:v>43040</c:v>
                </c:pt>
                <c:pt idx="89" formatCode="[$-409]mmm\-yy;@">
                  <c:v>43070</c:v>
                </c:pt>
                <c:pt idx="90" formatCode="[$-409]mmm\-yy;@">
                  <c:v>43101</c:v>
                </c:pt>
                <c:pt idx="91" formatCode="[$-409]mmm\-yy;@">
                  <c:v>43132</c:v>
                </c:pt>
                <c:pt idx="92" formatCode="[$-409]mmm\-yy;@">
                  <c:v>43160</c:v>
                </c:pt>
                <c:pt idx="93" formatCode="[$-409]mmm\-yy;@">
                  <c:v>43191</c:v>
                </c:pt>
                <c:pt idx="94" formatCode="[$-409]mmm\-yy;@">
                  <c:v>43221</c:v>
                </c:pt>
                <c:pt idx="95" formatCode="[$-409]mmm\-yy;@">
                  <c:v>43252</c:v>
                </c:pt>
                <c:pt idx="96" formatCode="[$-409]mmm\-yy;@">
                  <c:v>43282</c:v>
                </c:pt>
                <c:pt idx="97" formatCode="[$-409]mmm\-yy;@">
                  <c:v>43313</c:v>
                </c:pt>
                <c:pt idx="98" formatCode="[$-409]mmm\-yy;@">
                  <c:v>43344</c:v>
                </c:pt>
                <c:pt idx="99" formatCode="[$-409]mmm\-yy;@">
                  <c:v>43374</c:v>
                </c:pt>
                <c:pt idx="100" formatCode="[$-409]mmm\-yy;@">
                  <c:v>43405</c:v>
                </c:pt>
                <c:pt idx="101" formatCode="[$-409]mmm\-yy;@">
                  <c:v>43435</c:v>
                </c:pt>
                <c:pt idx="102" formatCode="[$-409]mmm\-yy;@">
                  <c:v>43466</c:v>
                </c:pt>
                <c:pt idx="103" formatCode="[$-409]mmm\-yy;@">
                  <c:v>43497</c:v>
                </c:pt>
                <c:pt idx="104" formatCode="[$-409]mmm\-yy;@">
                  <c:v>43525</c:v>
                </c:pt>
                <c:pt idx="105" formatCode="[$-409]mmm\-yy;@">
                  <c:v>43556</c:v>
                </c:pt>
                <c:pt idx="106" formatCode="[$-409]mmm\-yy;@">
                  <c:v>43586</c:v>
                </c:pt>
                <c:pt idx="107" formatCode="[$-409]mmm\-yy;@">
                  <c:v>43617</c:v>
                </c:pt>
                <c:pt idx="108" formatCode="[$-409]mmm\-yy;@">
                  <c:v>43647</c:v>
                </c:pt>
                <c:pt idx="109" formatCode="[$-409]mmm\-yy;@">
                  <c:v>43678</c:v>
                </c:pt>
                <c:pt idx="110" formatCode="[$-409]mmm\-yy;@">
                  <c:v>43709</c:v>
                </c:pt>
                <c:pt idx="111" formatCode="[$-409]mmm\-yy;@">
                  <c:v>43739</c:v>
                </c:pt>
                <c:pt idx="112" formatCode="[$-409]mmm\-yy;@">
                  <c:v>43770</c:v>
                </c:pt>
                <c:pt idx="113" formatCode="[$-409]mmm\-yy;@">
                  <c:v>43800</c:v>
                </c:pt>
                <c:pt idx="114" formatCode="[$-409]mmm\-yy;@">
                  <c:v>43831</c:v>
                </c:pt>
                <c:pt idx="115" formatCode="[$-409]mmm\-yy;@">
                  <c:v>43862</c:v>
                </c:pt>
                <c:pt idx="116" formatCode="[$-409]mmm\-yy;@">
                  <c:v>43891</c:v>
                </c:pt>
                <c:pt idx="117" formatCode="[$-409]mmm\-yy;@">
                  <c:v>43922</c:v>
                </c:pt>
                <c:pt idx="118" formatCode="[$-409]mmm\-yy;@">
                  <c:v>43952</c:v>
                </c:pt>
                <c:pt idx="119" formatCode="[$-409]mmm\-yy;@">
                  <c:v>43983</c:v>
                </c:pt>
                <c:pt idx="120" formatCode="[$-409]mmm\-yy;@">
                  <c:v>44013</c:v>
                </c:pt>
                <c:pt idx="121" formatCode="[$-409]mmm\-yy;@">
                  <c:v>44044</c:v>
                </c:pt>
                <c:pt idx="122" formatCode="[$-409]mmm\-yy;@">
                  <c:v>44075</c:v>
                </c:pt>
                <c:pt idx="123" formatCode="[$-409]mmm\-yy;@">
                  <c:v>44105</c:v>
                </c:pt>
                <c:pt idx="124" formatCode="[$-409]mmm\-yy;@">
                  <c:v>44136</c:v>
                </c:pt>
                <c:pt idx="125" formatCode="[$-409]mmm\-yy;@">
                  <c:v>44166</c:v>
                </c:pt>
                <c:pt idx="126" formatCode="[$-409]mmm\-yy;@">
                  <c:v>44197</c:v>
                </c:pt>
                <c:pt idx="127" formatCode="[$-409]mmm\-yy;@">
                  <c:v>44228</c:v>
                </c:pt>
                <c:pt idx="128" formatCode="[$-409]mmm\-yy;@">
                  <c:v>44256</c:v>
                </c:pt>
                <c:pt idx="129" formatCode="[$-409]mmm\-yy;@">
                  <c:v>44287</c:v>
                </c:pt>
                <c:pt idx="130" formatCode="[$-409]mmm\-yy;@">
                  <c:v>44317</c:v>
                </c:pt>
                <c:pt idx="131" formatCode="[$-409]mmm\-yy;@">
                  <c:v>44348</c:v>
                </c:pt>
                <c:pt idx="132" formatCode="[$-409]mmm\-yy;@">
                  <c:v>44378</c:v>
                </c:pt>
                <c:pt idx="133" formatCode="[$-409]mmm\-yy;@">
                  <c:v>44409</c:v>
                </c:pt>
                <c:pt idx="134" formatCode="[$-409]mmm\-yy;@">
                  <c:v>44440</c:v>
                </c:pt>
                <c:pt idx="135" formatCode="[$-409]mmm\-yy;@">
                  <c:v>44470</c:v>
                </c:pt>
                <c:pt idx="136" formatCode="[$-409]mmm\-yy;@">
                  <c:v>44501</c:v>
                </c:pt>
                <c:pt idx="137" formatCode="[$-409]mmm\-yy;@">
                  <c:v>44531</c:v>
                </c:pt>
                <c:pt idx="138" formatCode="[$-409]mmm\-yy;@">
                  <c:v>44562</c:v>
                </c:pt>
                <c:pt idx="139" formatCode="[$-409]mmm\-yy;@">
                  <c:v>44593</c:v>
                </c:pt>
                <c:pt idx="140" formatCode="[$-409]mmm\-yy;@">
                  <c:v>44621</c:v>
                </c:pt>
                <c:pt idx="141" formatCode="[$-409]mmm\-yy;@">
                  <c:v>44652</c:v>
                </c:pt>
                <c:pt idx="142" formatCode="[$-409]mmm\-yy;@">
                  <c:v>44682</c:v>
                </c:pt>
                <c:pt idx="143" formatCode="[$-409]mmm\-yy;@">
                  <c:v>44713</c:v>
                </c:pt>
                <c:pt idx="144" formatCode="[$-409]mmm\-yy;@">
                  <c:v>44743</c:v>
                </c:pt>
                <c:pt idx="145" formatCode="[$-409]mmm\-yy;@">
                  <c:v>44774</c:v>
                </c:pt>
                <c:pt idx="146" formatCode="[$-409]mmm\-yy;@">
                  <c:v>44805</c:v>
                </c:pt>
                <c:pt idx="147" formatCode="[$-409]mmm\-yy;@">
                  <c:v>44835</c:v>
                </c:pt>
                <c:pt idx="148" formatCode="[$-409]mmm\-yy;@">
                  <c:v>44866</c:v>
                </c:pt>
                <c:pt idx="149" formatCode="[$-409]mmm\-yy;@">
                  <c:v>44896</c:v>
                </c:pt>
              </c:numCache>
            </c:numRef>
          </c:cat>
          <c:val>
            <c:numRef>
              <c:f>'[China Banking Monitor_20230306_edi.xlsx]Slide 39.1'!$O$2:$O$151</c:f>
              <c:numCache>
                <c:formatCode>General</c:formatCode>
                <c:ptCount val="150"/>
                <c:pt idx="0">
                  <c:v>3</c:v>
                </c:pt>
                <c:pt idx="1">
                  <c:v>7</c:v>
                </c:pt>
                <c:pt idx="2">
                  <c:v>3</c:v>
                </c:pt>
                <c:pt idx="3">
                  <c:v>5</c:v>
                </c:pt>
                <c:pt idx="4">
                  <c:v>8</c:v>
                </c:pt>
                <c:pt idx="5">
                  <c:v>4</c:v>
                </c:pt>
                <c:pt idx="6">
                  <c:v>9</c:v>
                </c:pt>
                <c:pt idx="7">
                  <c:v>8</c:v>
                </c:pt>
                <c:pt idx="8">
                  <c:v>6</c:v>
                </c:pt>
                <c:pt idx="9">
                  <c:v>6</c:v>
                </c:pt>
                <c:pt idx="10">
                  <c:v>9</c:v>
                </c:pt>
                <c:pt idx="11">
                  <c:v>10</c:v>
                </c:pt>
                <c:pt idx="12">
                  <c:v>7</c:v>
                </c:pt>
                <c:pt idx="13">
                  <c:v>11</c:v>
                </c:pt>
                <c:pt idx="14">
                  <c:v>11</c:v>
                </c:pt>
                <c:pt idx="15">
                  <c:v>5</c:v>
                </c:pt>
                <c:pt idx="16">
                  <c:v>6</c:v>
                </c:pt>
                <c:pt idx="17">
                  <c:v>10</c:v>
                </c:pt>
                <c:pt idx="18">
                  <c:v>7</c:v>
                </c:pt>
                <c:pt idx="19">
                  <c:v>13</c:v>
                </c:pt>
                <c:pt idx="20">
                  <c:v>11</c:v>
                </c:pt>
                <c:pt idx="21">
                  <c:v>7</c:v>
                </c:pt>
                <c:pt idx="22">
                  <c:v>6</c:v>
                </c:pt>
                <c:pt idx="23">
                  <c:v>9</c:v>
                </c:pt>
                <c:pt idx="24">
                  <c:v>12</c:v>
                </c:pt>
                <c:pt idx="25">
                  <c:v>5</c:v>
                </c:pt>
                <c:pt idx="26">
                  <c:v>8</c:v>
                </c:pt>
                <c:pt idx="27">
                  <c:v>6</c:v>
                </c:pt>
                <c:pt idx="28">
                  <c:v>8</c:v>
                </c:pt>
                <c:pt idx="29">
                  <c:v>10</c:v>
                </c:pt>
                <c:pt idx="30">
                  <c:v>14</c:v>
                </c:pt>
                <c:pt idx="31">
                  <c:v>10</c:v>
                </c:pt>
                <c:pt idx="32">
                  <c:v>14</c:v>
                </c:pt>
                <c:pt idx="33">
                  <c:v>4</c:v>
                </c:pt>
                <c:pt idx="34">
                  <c:v>5</c:v>
                </c:pt>
                <c:pt idx="35">
                  <c:v>7</c:v>
                </c:pt>
                <c:pt idx="36">
                  <c:v>10</c:v>
                </c:pt>
                <c:pt idx="37">
                  <c:v>18</c:v>
                </c:pt>
                <c:pt idx="38">
                  <c:v>7</c:v>
                </c:pt>
                <c:pt idx="39">
                  <c:v>9</c:v>
                </c:pt>
                <c:pt idx="40">
                  <c:v>5</c:v>
                </c:pt>
                <c:pt idx="41">
                  <c:v>9</c:v>
                </c:pt>
                <c:pt idx="42">
                  <c:v>20</c:v>
                </c:pt>
                <c:pt idx="43">
                  <c:v>4</c:v>
                </c:pt>
                <c:pt idx="44">
                  <c:v>23</c:v>
                </c:pt>
                <c:pt idx="45">
                  <c:v>13</c:v>
                </c:pt>
                <c:pt idx="46">
                  <c:v>7</c:v>
                </c:pt>
                <c:pt idx="47">
                  <c:v>7</c:v>
                </c:pt>
                <c:pt idx="48">
                  <c:v>10</c:v>
                </c:pt>
                <c:pt idx="49">
                  <c:v>14</c:v>
                </c:pt>
                <c:pt idx="50">
                  <c:v>10</c:v>
                </c:pt>
                <c:pt idx="51">
                  <c:v>2</c:v>
                </c:pt>
                <c:pt idx="52">
                  <c:v>4</c:v>
                </c:pt>
                <c:pt idx="53">
                  <c:v>7</c:v>
                </c:pt>
                <c:pt idx="54">
                  <c:v>2</c:v>
                </c:pt>
                <c:pt idx="55">
                  <c:v>5</c:v>
                </c:pt>
                <c:pt idx="56">
                  <c:v>9</c:v>
                </c:pt>
                <c:pt idx="57">
                  <c:v>2</c:v>
                </c:pt>
                <c:pt idx="58">
                  <c:v>2</c:v>
                </c:pt>
                <c:pt idx="59">
                  <c:v>8</c:v>
                </c:pt>
                <c:pt idx="60">
                  <c:v>6</c:v>
                </c:pt>
                <c:pt idx="61">
                  <c:v>7</c:v>
                </c:pt>
                <c:pt idx="62">
                  <c:v>7</c:v>
                </c:pt>
                <c:pt idx="63">
                  <c:v>8</c:v>
                </c:pt>
                <c:pt idx="64">
                  <c:v>5</c:v>
                </c:pt>
                <c:pt idx="65">
                  <c:v>15</c:v>
                </c:pt>
                <c:pt idx="66">
                  <c:v>5</c:v>
                </c:pt>
                <c:pt idx="67">
                  <c:v>6</c:v>
                </c:pt>
                <c:pt idx="68">
                  <c:v>7</c:v>
                </c:pt>
                <c:pt idx="69">
                  <c:v>6</c:v>
                </c:pt>
                <c:pt idx="70">
                  <c:v>4</c:v>
                </c:pt>
                <c:pt idx="71">
                  <c:v>7</c:v>
                </c:pt>
                <c:pt idx="72">
                  <c:v>6</c:v>
                </c:pt>
                <c:pt idx="73">
                  <c:v>30</c:v>
                </c:pt>
                <c:pt idx="74">
                  <c:v>44</c:v>
                </c:pt>
                <c:pt idx="75">
                  <c:v>33</c:v>
                </c:pt>
                <c:pt idx="76">
                  <c:v>32</c:v>
                </c:pt>
                <c:pt idx="77">
                  <c:v>35</c:v>
                </c:pt>
                <c:pt idx="78">
                  <c:v>50</c:v>
                </c:pt>
                <c:pt idx="79">
                  <c:v>63</c:v>
                </c:pt>
                <c:pt idx="80">
                  <c:v>108</c:v>
                </c:pt>
                <c:pt idx="81">
                  <c:v>128</c:v>
                </c:pt>
                <c:pt idx="82">
                  <c:v>111</c:v>
                </c:pt>
                <c:pt idx="83">
                  <c:v>118</c:v>
                </c:pt>
                <c:pt idx="84">
                  <c:v>126</c:v>
                </c:pt>
                <c:pt idx="85">
                  <c:v>111</c:v>
                </c:pt>
                <c:pt idx="86">
                  <c:v>101</c:v>
                </c:pt>
                <c:pt idx="87">
                  <c:v>96</c:v>
                </c:pt>
                <c:pt idx="88">
                  <c:v>132</c:v>
                </c:pt>
                <c:pt idx="89">
                  <c:v>125</c:v>
                </c:pt>
                <c:pt idx="90">
                  <c:v>167</c:v>
                </c:pt>
                <c:pt idx="91">
                  <c:v>142</c:v>
                </c:pt>
                <c:pt idx="92">
                  <c:v>15</c:v>
                </c:pt>
                <c:pt idx="93">
                  <c:v>32</c:v>
                </c:pt>
                <c:pt idx="94">
                  <c:v>140</c:v>
                </c:pt>
                <c:pt idx="95">
                  <c:v>122</c:v>
                </c:pt>
                <c:pt idx="96">
                  <c:v>58</c:v>
                </c:pt>
                <c:pt idx="97">
                  <c:v>80</c:v>
                </c:pt>
                <c:pt idx="98">
                  <c:v>83</c:v>
                </c:pt>
                <c:pt idx="99">
                  <c:v>72</c:v>
                </c:pt>
                <c:pt idx="100">
                  <c:v>95</c:v>
                </c:pt>
                <c:pt idx="101">
                  <c:v>76</c:v>
                </c:pt>
                <c:pt idx="102">
                  <c:v>118</c:v>
                </c:pt>
                <c:pt idx="103">
                  <c:v>88</c:v>
                </c:pt>
                <c:pt idx="104">
                  <c:v>128</c:v>
                </c:pt>
                <c:pt idx="105">
                  <c:v>127</c:v>
                </c:pt>
                <c:pt idx="106">
                  <c:v>132</c:v>
                </c:pt>
                <c:pt idx="107">
                  <c:v>119</c:v>
                </c:pt>
                <c:pt idx="108">
                  <c:v>135</c:v>
                </c:pt>
                <c:pt idx="109">
                  <c:v>144</c:v>
                </c:pt>
                <c:pt idx="110">
                  <c:v>125</c:v>
                </c:pt>
                <c:pt idx="111">
                  <c:v>22</c:v>
                </c:pt>
                <c:pt idx="112">
                  <c:v>25</c:v>
                </c:pt>
                <c:pt idx="113">
                  <c:v>20</c:v>
                </c:pt>
                <c:pt idx="114">
                  <c:v>25</c:v>
                </c:pt>
                <c:pt idx="115">
                  <c:v>24</c:v>
                </c:pt>
                <c:pt idx="116">
                  <c:v>53</c:v>
                </c:pt>
                <c:pt idx="117">
                  <c:v>66</c:v>
                </c:pt>
                <c:pt idx="118">
                  <c:v>50</c:v>
                </c:pt>
                <c:pt idx="119">
                  <c:v>47</c:v>
                </c:pt>
                <c:pt idx="120">
                  <c:v>52</c:v>
                </c:pt>
                <c:pt idx="121">
                  <c:v>53</c:v>
                </c:pt>
                <c:pt idx="122">
                  <c:v>53</c:v>
                </c:pt>
                <c:pt idx="123">
                  <c:v>84</c:v>
                </c:pt>
                <c:pt idx="124">
                  <c:v>91</c:v>
                </c:pt>
                <c:pt idx="125">
                  <c:v>201</c:v>
                </c:pt>
                <c:pt idx="126">
                  <c:v>92</c:v>
                </c:pt>
                <c:pt idx="127">
                  <c:v>80</c:v>
                </c:pt>
                <c:pt idx="128">
                  <c:v>123</c:v>
                </c:pt>
                <c:pt idx="129">
                  <c:v>106</c:v>
                </c:pt>
                <c:pt idx="130">
                  <c:v>84</c:v>
                </c:pt>
                <c:pt idx="131">
                  <c:v>92</c:v>
                </c:pt>
                <c:pt idx="132">
                  <c:v>53</c:v>
                </c:pt>
                <c:pt idx="133">
                  <c:v>71</c:v>
                </c:pt>
                <c:pt idx="134">
                  <c:v>61</c:v>
                </c:pt>
                <c:pt idx="135">
                  <c:v>39</c:v>
                </c:pt>
                <c:pt idx="136">
                  <c:v>87</c:v>
                </c:pt>
                <c:pt idx="137">
                  <c:v>80</c:v>
                </c:pt>
                <c:pt idx="138">
                  <c:v>53</c:v>
                </c:pt>
                <c:pt idx="139">
                  <c:v>40</c:v>
                </c:pt>
                <c:pt idx="140">
                  <c:v>65</c:v>
                </c:pt>
                <c:pt idx="141">
                  <c:v>114</c:v>
                </c:pt>
                <c:pt idx="142">
                  <c:v>97</c:v>
                </c:pt>
                <c:pt idx="143">
                  <c:v>108</c:v>
                </c:pt>
                <c:pt idx="144">
                  <c:v>116</c:v>
                </c:pt>
                <c:pt idx="145">
                  <c:v>121</c:v>
                </c:pt>
                <c:pt idx="146">
                  <c:v>119</c:v>
                </c:pt>
                <c:pt idx="147">
                  <c:v>103</c:v>
                </c:pt>
                <c:pt idx="148">
                  <c:v>146</c:v>
                </c:pt>
                <c:pt idx="149">
                  <c:v>230</c:v>
                </c:pt>
              </c:numCache>
            </c:numRef>
          </c:val>
          <c:extLst xmlns:c16r2="http://schemas.microsoft.com/office/drawing/2015/06/chart">
            <c:ext xmlns:c16="http://schemas.microsoft.com/office/drawing/2014/chart" uri="{C3380CC4-5D6E-409C-BE32-E72D297353CC}">
              <c16:uniqueId val="{00000003-7C1C-481F-956C-3CDB6C323E62}"/>
            </c:ext>
          </c:extLst>
        </c:ser>
        <c:ser>
          <c:idx val="4"/>
          <c:order val="4"/>
          <c:tx>
            <c:strRef>
              <c:f>'[China Banking Monitor_20230306_edi.xlsx]Slide 39.1'!$P$1</c:f>
              <c:strCache>
                <c:ptCount val="1"/>
                <c:pt idx="0">
                  <c:v>NA</c:v>
                </c:pt>
              </c:strCache>
            </c:strRef>
          </c:tx>
          <c:spPr>
            <a:solidFill>
              <a:srgbClr val="48AE64"/>
            </a:solidFill>
            <a:ln w="12700">
              <a:noFill/>
              <a:prstDash val="solid"/>
            </a:ln>
          </c:spPr>
          <c:invertIfNegative val="0"/>
          <c:cat>
            <c:numRef>
              <c:f>'[China Banking Monitor_20230306_edi.xlsx]Slide 39.1'!$A$2:$A$151</c:f>
              <c:numCache>
                <c:formatCode>mmm\,\ yyyy</c:formatCode>
                <c:ptCount val="150"/>
                <c:pt idx="0">
                  <c:v>40360</c:v>
                </c:pt>
                <c:pt idx="1">
                  <c:v>40391</c:v>
                </c:pt>
                <c:pt idx="2">
                  <c:v>40422</c:v>
                </c:pt>
                <c:pt idx="3">
                  <c:v>40452</c:v>
                </c:pt>
                <c:pt idx="4">
                  <c:v>40483</c:v>
                </c:pt>
                <c:pt idx="5">
                  <c:v>40513</c:v>
                </c:pt>
                <c:pt idx="6">
                  <c:v>40544</c:v>
                </c:pt>
                <c:pt idx="7">
                  <c:v>40575</c:v>
                </c:pt>
                <c:pt idx="8">
                  <c:v>40603</c:v>
                </c:pt>
                <c:pt idx="9">
                  <c:v>40634</c:v>
                </c:pt>
                <c:pt idx="10">
                  <c:v>40664</c:v>
                </c:pt>
                <c:pt idx="11">
                  <c:v>40695</c:v>
                </c:pt>
                <c:pt idx="12">
                  <c:v>40725</c:v>
                </c:pt>
                <c:pt idx="13">
                  <c:v>40756</c:v>
                </c:pt>
                <c:pt idx="14">
                  <c:v>40787</c:v>
                </c:pt>
                <c:pt idx="15">
                  <c:v>40817</c:v>
                </c:pt>
                <c:pt idx="16">
                  <c:v>40848</c:v>
                </c:pt>
                <c:pt idx="17">
                  <c:v>40878</c:v>
                </c:pt>
                <c:pt idx="18">
                  <c:v>40909</c:v>
                </c:pt>
                <c:pt idx="19">
                  <c:v>40940</c:v>
                </c:pt>
                <c:pt idx="20">
                  <c:v>40969</c:v>
                </c:pt>
                <c:pt idx="21">
                  <c:v>41000</c:v>
                </c:pt>
                <c:pt idx="22">
                  <c:v>41030</c:v>
                </c:pt>
                <c:pt idx="23">
                  <c:v>41061</c:v>
                </c:pt>
                <c:pt idx="24">
                  <c:v>41091</c:v>
                </c:pt>
                <c:pt idx="25">
                  <c:v>41122</c:v>
                </c:pt>
                <c:pt idx="26">
                  <c:v>41153</c:v>
                </c:pt>
                <c:pt idx="27">
                  <c:v>41183</c:v>
                </c:pt>
                <c:pt idx="28">
                  <c:v>41214</c:v>
                </c:pt>
                <c:pt idx="29">
                  <c:v>41244</c:v>
                </c:pt>
                <c:pt idx="30" formatCode="[$-409]mmm\-yy;@">
                  <c:v>41275</c:v>
                </c:pt>
                <c:pt idx="31" formatCode="[$-409]mmm\-yy;@">
                  <c:v>41306</c:v>
                </c:pt>
                <c:pt idx="32" formatCode="[$-409]mmm\-yy;@">
                  <c:v>41334</c:v>
                </c:pt>
                <c:pt idx="33" formatCode="[$-409]mmm\-yy;@">
                  <c:v>41365</c:v>
                </c:pt>
                <c:pt idx="34" formatCode="[$-409]mmm\-yy;@">
                  <c:v>41395</c:v>
                </c:pt>
                <c:pt idx="35" formatCode="[$-409]mmm\-yy;@">
                  <c:v>41426</c:v>
                </c:pt>
                <c:pt idx="36" formatCode="[$-409]mmm\-yy;@">
                  <c:v>41456</c:v>
                </c:pt>
                <c:pt idx="37" formatCode="[$-409]mmm\-yy;@">
                  <c:v>41487</c:v>
                </c:pt>
                <c:pt idx="38" formatCode="[$-409]mmm\-yy;@">
                  <c:v>41518</c:v>
                </c:pt>
                <c:pt idx="39" formatCode="[$-409]mmm\-yy;@">
                  <c:v>41548</c:v>
                </c:pt>
                <c:pt idx="40" formatCode="[$-409]mmm\-yy;@">
                  <c:v>41579</c:v>
                </c:pt>
                <c:pt idx="41" formatCode="[$-409]mmm\-yy;@">
                  <c:v>41609</c:v>
                </c:pt>
                <c:pt idx="42" formatCode="[$-409]mmm\-yy;@">
                  <c:v>41640</c:v>
                </c:pt>
                <c:pt idx="43" formatCode="[$-409]mmm\-yy;@">
                  <c:v>41671</c:v>
                </c:pt>
                <c:pt idx="44" formatCode="[$-409]mmm\-yy;@">
                  <c:v>41699</c:v>
                </c:pt>
                <c:pt idx="45" formatCode="[$-409]mmm\-yy;@">
                  <c:v>41730</c:v>
                </c:pt>
                <c:pt idx="46" formatCode="[$-409]mmm\-yy;@">
                  <c:v>41760</c:v>
                </c:pt>
                <c:pt idx="47" formatCode="[$-409]mmm\-yy;@">
                  <c:v>41791</c:v>
                </c:pt>
                <c:pt idx="48" formatCode="[$-409]mmm\-yy;@">
                  <c:v>41821</c:v>
                </c:pt>
                <c:pt idx="49" formatCode="[$-409]mmm\-yy;@">
                  <c:v>41852</c:v>
                </c:pt>
                <c:pt idx="50" formatCode="[$-409]mmm\-yy;@">
                  <c:v>41883</c:v>
                </c:pt>
                <c:pt idx="51" formatCode="[$-409]mmm\-yy;@">
                  <c:v>41913</c:v>
                </c:pt>
                <c:pt idx="52" formatCode="[$-409]mmm\-yy;@">
                  <c:v>41944</c:v>
                </c:pt>
                <c:pt idx="53" formatCode="[$-409]mmm\-yy;@">
                  <c:v>41974</c:v>
                </c:pt>
                <c:pt idx="54" formatCode="[$-409]mmm\-yy;@">
                  <c:v>42005</c:v>
                </c:pt>
                <c:pt idx="55" formatCode="[$-409]mmm\-yy;@">
                  <c:v>42036</c:v>
                </c:pt>
                <c:pt idx="56" formatCode="[$-409]mmm\-yy;@">
                  <c:v>42064</c:v>
                </c:pt>
                <c:pt idx="57" formatCode="[$-409]mmm\-yy;@">
                  <c:v>42095</c:v>
                </c:pt>
                <c:pt idx="58" formatCode="[$-409]mmm\-yy;@">
                  <c:v>42125</c:v>
                </c:pt>
                <c:pt idx="59" formatCode="[$-409]mmm\-yy;@">
                  <c:v>42156</c:v>
                </c:pt>
                <c:pt idx="60" formatCode="[$-409]mmm\-yy;@">
                  <c:v>42186</c:v>
                </c:pt>
                <c:pt idx="61" formatCode="[$-409]mmm\-yy;@">
                  <c:v>42217</c:v>
                </c:pt>
                <c:pt idx="62" formatCode="[$-409]mmm\-yy;@">
                  <c:v>42248</c:v>
                </c:pt>
                <c:pt idx="63" formatCode="[$-409]mmm\-yy;@">
                  <c:v>42278</c:v>
                </c:pt>
                <c:pt idx="64" formatCode="[$-409]mmm\-yy;@">
                  <c:v>42309</c:v>
                </c:pt>
                <c:pt idx="65" formatCode="[$-409]mmm\-yy;@">
                  <c:v>42339</c:v>
                </c:pt>
                <c:pt idx="66" formatCode="[$-409]mmm\-yy;@">
                  <c:v>42370</c:v>
                </c:pt>
                <c:pt idx="67" formatCode="[$-409]mmm\-yy;@">
                  <c:v>42401</c:v>
                </c:pt>
                <c:pt idx="68" formatCode="[$-409]mmm\-yy;@">
                  <c:v>42430</c:v>
                </c:pt>
                <c:pt idx="69" formatCode="[$-409]mmm\-yy;@">
                  <c:v>42461</c:v>
                </c:pt>
                <c:pt idx="70" formatCode="[$-409]mmm\-yy;@">
                  <c:v>42491</c:v>
                </c:pt>
                <c:pt idx="71" formatCode="[$-409]mmm\-yy;@">
                  <c:v>42522</c:v>
                </c:pt>
                <c:pt idx="72" formatCode="[$-409]mmm\-yy;@">
                  <c:v>42552</c:v>
                </c:pt>
                <c:pt idx="73" formatCode="[$-409]mmm\-yy;@">
                  <c:v>42583</c:v>
                </c:pt>
                <c:pt idx="74" formatCode="[$-409]mmm\-yy;@">
                  <c:v>42614</c:v>
                </c:pt>
                <c:pt idx="75" formatCode="[$-409]mmm\-yy;@">
                  <c:v>42644</c:v>
                </c:pt>
                <c:pt idx="76" formatCode="[$-409]mmm\-yy;@">
                  <c:v>42675</c:v>
                </c:pt>
                <c:pt idx="77" formatCode="[$-409]mmm\-yy;@">
                  <c:v>42705</c:v>
                </c:pt>
                <c:pt idx="78" formatCode="[$-409]mmm\-yy;@">
                  <c:v>42736</c:v>
                </c:pt>
                <c:pt idx="79" formatCode="[$-409]mmm\-yy;@">
                  <c:v>42767</c:v>
                </c:pt>
                <c:pt idx="80" formatCode="[$-409]mmm\-yy;@">
                  <c:v>42795</c:v>
                </c:pt>
                <c:pt idx="81" formatCode="[$-409]mmm\-yy;@">
                  <c:v>42826</c:v>
                </c:pt>
                <c:pt idx="82" formatCode="[$-409]mmm\-yy;@">
                  <c:v>42856</c:v>
                </c:pt>
                <c:pt idx="83" formatCode="[$-409]mmm\-yy;@">
                  <c:v>42887</c:v>
                </c:pt>
                <c:pt idx="84" formatCode="[$-409]mmm\-yy;@">
                  <c:v>42917</c:v>
                </c:pt>
                <c:pt idx="85" formatCode="[$-409]mmm\-yy;@">
                  <c:v>42948</c:v>
                </c:pt>
                <c:pt idx="86" formatCode="[$-409]mmm\-yy;@">
                  <c:v>42979</c:v>
                </c:pt>
                <c:pt idx="87" formatCode="[$-409]mmm\-yy;@">
                  <c:v>43009</c:v>
                </c:pt>
                <c:pt idx="88" formatCode="[$-409]mmm\-yy;@">
                  <c:v>43040</c:v>
                </c:pt>
                <c:pt idx="89" formatCode="[$-409]mmm\-yy;@">
                  <c:v>43070</c:v>
                </c:pt>
                <c:pt idx="90" formatCode="[$-409]mmm\-yy;@">
                  <c:v>43101</c:v>
                </c:pt>
                <c:pt idx="91" formatCode="[$-409]mmm\-yy;@">
                  <c:v>43132</c:v>
                </c:pt>
                <c:pt idx="92" formatCode="[$-409]mmm\-yy;@">
                  <c:v>43160</c:v>
                </c:pt>
                <c:pt idx="93" formatCode="[$-409]mmm\-yy;@">
                  <c:v>43191</c:v>
                </c:pt>
                <c:pt idx="94" formatCode="[$-409]mmm\-yy;@">
                  <c:v>43221</c:v>
                </c:pt>
                <c:pt idx="95" formatCode="[$-409]mmm\-yy;@">
                  <c:v>43252</c:v>
                </c:pt>
                <c:pt idx="96" formatCode="[$-409]mmm\-yy;@">
                  <c:v>43282</c:v>
                </c:pt>
                <c:pt idx="97" formatCode="[$-409]mmm\-yy;@">
                  <c:v>43313</c:v>
                </c:pt>
                <c:pt idx="98" formatCode="[$-409]mmm\-yy;@">
                  <c:v>43344</c:v>
                </c:pt>
                <c:pt idx="99" formatCode="[$-409]mmm\-yy;@">
                  <c:v>43374</c:v>
                </c:pt>
                <c:pt idx="100" formatCode="[$-409]mmm\-yy;@">
                  <c:v>43405</c:v>
                </c:pt>
                <c:pt idx="101" formatCode="[$-409]mmm\-yy;@">
                  <c:v>43435</c:v>
                </c:pt>
                <c:pt idx="102" formatCode="[$-409]mmm\-yy;@">
                  <c:v>43466</c:v>
                </c:pt>
                <c:pt idx="103" formatCode="[$-409]mmm\-yy;@">
                  <c:v>43497</c:v>
                </c:pt>
                <c:pt idx="104" formatCode="[$-409]mmm\-yy;@">
                  <c:v>43525</c:v>
                </c:pt>
                <c:pt idx="105" formatCode="[$-409]mmm\-yy;@">
                  <c:v>43556</c:v>
                </c:pt>
                <c:pt idx="106" formatCode="[$-409]mmm\-yy;@">
                  <c:v>43586</c:v>
                </c:pt>
                <c:pt idx="107" formatCode="[$-409]mmm\-yy;@">
                  <c:v>43617</c:v>
                </c:pt>
                <c:pt idx="108" formatCode="[$-409]mmm\-yy;@">
                  <c:v>43647</c:v>
                </c:pt>
                <c:pt idx="109" formatCode="[$-409]mmm\-yy;@">
                  <c:v>43678</c:v>
                </c:pt>
                <c:pt idx="110" formatCode="[$-409]mmm\-yy;@">
                  <c:v>43709</c:v>
                </c:pt>
                <c:pt idx="111" formatCode="[$-409]mmm\-yy;@">
                  <c:v>43739</c:v>
                </c:pt>
                <c:pt idx="112" formatCode="[$-409]mmm\-yy;@">
                  <c:v>43770</c:v>
                </c:pt>
                <c:pt idx="113" formatCode="[$-409]mmm\-yy;@">
                  <c:v>43800</c:v>
                </c:pt>
                <c:pt idx="114" formatCode="[$-409]mmm\-yy;@">
                  <c:v>43831</c:v>
                </c:pt>
                <c:pt idx="115" formatCode="[$-409]mmm\-yy;@">
                  <c:v>43862</c:v>
                </c:pt>
                <c:pt idx="116" formatCode="[$-409]mmm\-yy;@">
                  <c:v>43891</c:v>
                </c:pt>
                <c:pt idx="117" formatCode="[$-409]mmm\-yy;@">
                  <c:v>43922</c:v>
                </c:pt>
                <c:pt idx="118" formatCode="[$-409]mmm\-yy;@">
                  <c:v>43952</c:v>
                </c:pt>
                <c:pt idx="119" formatCode="[$-409]mmm\-yy;@">
                  <c:v>43983</c:v>
                </c:pt>
                <c:pt idx="120" formatCode="[$-409]mmm\-yy;@">
                  <c:v>44013</c:v>
                </c:pt>
                <c:pt idx="121" formatCode="[$-409]mmm\-yy;@">
                  <c:v>44044</c:v>
                </c:pt>
                <c:pt idx="122" formatCode="[$-409]mmm\-yy;@">
                  <c:v>44075</c:v>
                </c:pt>
                <c:pt idx="123" formatCode="[$-409]mmm\-yy;@">
                  <c:v>44105</c:v>
                </c:pt>
                <c:pt idx="124" formatCode="[$-409]mmm\-yy;@">
                  <c:v>44136</c:v>
                </c:pt>
                <c:pt idx="125" formatCode="[$-409]mmm\-yy;@">
                  <c:v>44166</c:v>
                </c:pt>
                <c:pt idx="126" formatCode="[$-409]mmm\-yy;@">
                  <c:v>44197</c:v>
                </c:pt>
                <c:pt idx="127" formatCode="[$-409]mmm\-yy;@">
                  <c:v>44228</c:v>
                </c:pt>
                <c:pt idx="128" formatCode="[$-409]mmm\-yy;@">
                  <c:v>44256</c:v>
                </c:pt>
                <c:pt idx="129" formatCode="[$-409]mmm\-yy;@">
                  <c:v>44287</c:v>
                </c:pt>
                <c:pt idx="130" formatCode="[$-409]mmm\-yy;@">
                  <c:v>44317</c:v>
                </c:pt>
                <c:pt idx="131" formatCode="[$-409]mmm\-yy;@">
                  <c:v>44348</c:v>
                </c:pt>
                <c:pt idx="132" formatCode="[$-409]mmm\-yy;@">
                  <c:v>44378</c:v>
                </c:pt>
                <c:pt idx="133" formatCode="[$-409]mmm\-yy;@">
                  <c:v>44409</c:v>
                </c:pt>
                <c:pt idx="134" formatCode="[$-409]mmm\-yy;@">
                  <c:v>44440</c:v>
                </c:pt>
                <c:pt idx="135" formatCode="[$-409]mmm\-yy;@">
                  <c:v>44470</c:v>
                </c:pt>
                <c:pt idx="136" formatCode="[$-409]mmm\-yy;@">
                  <c:v>44501</c:v>
                </c:pt>
                <c:pt idx="137" formatCode="[$-409]mmm\-yy;@">
                  <c:v>44531</c:v>
                </c:pt>
                <c:pt idx="138" formatCode="[$-409]mmm\-yy;@">
                  <c:v>44562</c:v>
                </c:pt>
                <c:pt idx="139" formatCode="[$-409]mmm\-yy;@">
                  <c:v>44593</c:v>
                </c:pt>
                <c:pt idx="140" formatCode="[$-409]mmm\-yy;@">
                  <c:v>44621</c:v>
                </c:pt>
                <c:pt idx="141" formatCode="[$-409]mmm\-yy;@">
                  <c:v>44652</c:v>
                </c:pt>
                <c:pt idx="142" formatCode="[$-409]mmm\-yy;@">
                  <c:v>44682</c:v>
                </c:pt>
                <c:pt idx="143" formatCode="[$-409]mmm\-yy;@">
                  <c:v>44713</c:v>
                </c:pt>
                <c:pt idx="144" formatCode="[$-409]mmm\-yy;@">
                  <c:v>44743</c:v>
                </c:pt>
                <c:pt idx="145" formatCode="[$-409]mmm\-yy;@">
                  <c:v>44774</c:v>
                </c:pt>
                <c:pt idx="146" formatCode="[$-409]mmm\-yy;@">
                  <c:v>44805</c:v>
                </c:pt>
                <c:pt idx="147" formatCode="[$-409]mmm\-yy;@">
                  <c:v>44835</c:v>
                </c:pt>
                <c:pt idx="148" formatCode="[$-409]mmm\-yy;@">
                  <c:v>44866</c:v>
                </c:pt>
                <c:pt idx="149" formatCode="[$-409]mmm\-yy;@">
                  <c:v>44896</c:v>
                </c:pt>
              </c:numCache>
            </c:numRef>
          </c:cat>
          <c:val>
            <c:numRef>
              <c:f>'[China Banking Monitor_20230306_edi.xlsx]Slide 39.1'!$P$6:$P$151</c:f>
              <c:numCache>
                <c:formatCode>General</c:formatCode>
                <c:ptCount val="146"/>
                <c:pt idx="0">
                  <c:v>2</c:v>
                </c:pt>
                <c:pt idx="1">
                  <c:v>4</c:v>
                </c:pt>
                <c:pt idx="2">
                  <c:v>3</c:v>
                </c:pt>
                <c:pt idx="3">
                  <c:v>2</c:v>
                </c:pt>
                <c:pt idx="4">
                  <c:v>10</c:v>
                </c:pt>
                <c:pt idx="5">
                  <c:v>15</c:v>
                </c:pt>
                <c:pt idx="6">
                  <c:v>18</c:v>
                </c:pt>
                <c:pt idx="7">
                  <c:v>15</c:v>
                </c:pt>
                <c:pt idx="8">
                  <c:v>16</c:v>
                </c:pt>
                <c:pt idx="9">
                  <c:v>33</c:v>
                </c:pt>
                <c:pt idx="10">
                  <c:v>15</c:v>
                </c:pt>
                <c:pt idx="11">
                  <c:v>8</c:v>
                </c:pt>
                <c:pt idx="12">
                  <c:v>31</c:v>
                </c:pt>
                <c:pt idx="13">
                  <c:v>33</c:v>
                </c:pt>
                <c:pt idx="14">
                  <c:v>42</c:v>
                </c:pt>
                <c:pt idx="15">
                  <c:v>38</c:v>
                </c:pt>
                <c:pt idx="16">
                  <c:v>46</c:v>
                </c:pt>
                <c:pt idx="17">
                  <c:v>77</c:v>
                </c:pt>
                <c:pt idx="18">
                  <c:v>43</c:v>
                </c:pt>
                <c:pt idx="19">
                  <c:v>41</c:v>
                </c:pt>
                <c:pt idx="20">
                  <c:v>38</c:v>
                </c:pt>
                <c:pt idx="21">
                  <c:v>42</c:v>
                </c:pt>
                <c:pt idx="22">
                  <c:v>49</c:v>
                </c:pt>
                <c:pt idx="23">
                  <c:v>40</c:v>
                </c:pt>
                <c:pt idx="24">
                  <c:v>47</c:v>
                </c:pt>
                <c:pt idx="25">
                  <c:v>55</c:v>
                </c:pt>
                <c:pt idx="26">
                  <c:v>18</c:v>
                </c:pt>
                <c:pt idx="27">
                  <c:v>21</c:v>
                </c:pt>
                <c:pt idx="28">
                  <c:v>40</c:v>
                </c:pt>
                <c:pt idx="29">
                  <c:v>28</c:v>
                </c:pt>
                <c:pt idx="30">
                  <c:v>31</c:v>
                </c:pt>
                <c:pt idx="31">
                  <c:v>39</c:v>
                </c:pt>
                <c:pt idx="32">
                  <c:v>35</c:v>
                </c:pt>
                <c:pt idx="33">
                  <c:v>26</c:v>
                </c:pt>
                <c:pt idx="34">
                  <c:v>24</c:v>
                </c:pt>
                <c:pt idx="35">
                  <c:v>21</c:v>
                </c:pt>
                <c:pt idx="36">
                  <c:v>23</c:v>
                </c:pt>
                <c:pt idx="37">
                  <c:v>43</c:v>
                </c:pt>
                <c:pt idx="38">
                  <c:v>18</c:v>
                </c:pt>
                <c:pt idx="39">
                  <c:v>27</c:v>
                </c:pt>
                <c:pt idx="40">
                  <c:v>19</c:v>
                </c:pt>
                <c:pt idx="41">
                  <c:v>21</c:v>
                </c:pt>
                <c:pt idx="42">
                  <c:v>10</c:v>
                </c:pt>
                <c:pt idx="43">
                  <c:v>23</c:v>
                </c:pt>
                <c:pt idx="44">
                  <c:v>33</c:v>
                </c:pt>
                <c:pt idx="45">
                  <c:v>25</c:v>
                </c:pt>
                <c:pt idx="46">
                  <c:v>34</c:v>
                </c:pt>
                <c:pt idx="47">
                  <c:v>18</c:v>
                </c:pt>
                <c:pt idx="48">
                  <c:v>25</c:v>
                </c:pt>
                <c:pt idx="49">
                  <c:v>43</c:v>
                </c:pt>
                <c:pt idx="50">
                  <c:v>32</c:v>
                </c:pt>
                <c:pt idx="51">
                  <c:v>28</c:v>
                </c:pt>
                <c:pt idx="52">
                  <c:v>20</c:v>
                </c:pt>
                <c:pt idx="53">
                  <c:v>12</c:v>
                </c:pt>
                <c:pt idx="54">
                  <c:v>6</c:v>
                </c:pt>
                <c:pt idx="55">
                  <c:v>6</c:v>
                </c:pt>
                <c:pt idx="56">
                  <c:v>6</c:v>
                </c:pt>
                <c:pt idx="57">
                  <c:v>1</c:v>
                </c:pt>
                <c:pt idx="58">
                  <c:v>1</c:v>
                </c:pt>
                <c:pt idx="59">
                  <c:v>1</c:v>
                </c:pt>
                <c:pt idx="60">
                  <c:v>0</c:v>
                </c:pt>
                <c:pt idx="61">
                  <c:v>0</c:v>
                </c:pt>
                <c:pt idx="62">
                  <c:v>2</c:v>
                </c:pt>
                <c:pt idx="63">
                  <c:v>0</c:v>
                </c:pt>
                <c:pt idx="64">
                  <c:v>1</c:v>
                </c:pt>
                <c:pt idx="65">
                  <c:v>0</c:v>
                </c:pt>
                <c:pt idx="66">
                  <c:v>1</c:v>
                </c:pt>
                <c:pt idx="67">
                  <c:v>1</c:v>
                </c:pt>
                <c:pt idx="68">
                  <c:v>2</c:v>
                </c:pt>
                <c:pt idx="69">
                  <c:v>20</c:v>
                </c:pt>
                <c:pt idx="70">
                  <c:v>20</c:v>
                </c:pt>
                <c:pt idx="71">
                  <c:v>5</c:v>
                </c:pt>
                <c:pt idx="72">
                  <c:v>16</c:v>
                </c:pt>
                <c:pt idx="73">
                  <c:v>15</c:v>
                </c:pt>
                <c:pt idx="74">
                  <c:v>15</c:v>
                </c:pt>
                <c:pt idx="75">
                  <c:v>17</c:v>
                </c:pt>
                <c:pt idx="76">
                  <c:v>21</c:v>
                </c:pt>
                <c:pt idx="77">
                  <c:v>13</c:v>
                </c:pt>
                <c:pt idx="78">
                  <c:v>2</c:v>
                </c:pt>
                <c:pt idx="79">
                  <c:v>26</c:v>
                </c:pt>
                <c:pt idx="80">
                  <c:v>26</c:v>
                </c:pt>
                <c:pt idx="81">
                  <c:v>14</c:v>
                </c:pt>
                <c:pt idx="82">
                  <c:v>12</c:v>
                </c:pt>
                <c:pt idx="83">
                  <c:v>9</c:v>
                </c:pt>
                <c:pt idx="84">
                  <c:v>26</c:v>
                </c:pt>
                <c:pt idx="85">
                  <c:v>31</c:v>
                </c:pt>
                <c:pt idx="86">
                  <c:v>12</c:v>
                </c:pt>
                <c:pt idx="87">
                  <c:v>61</c:v>
                </c:pt>
                <c:pt idx="88">
                  <c:v>8</c:v>
                </c:pt>
                <c:pt idx="89">
                  <c:v>9</c:v>
                </c:pt>
                <c:pt idx="90">
                  <c:v>104</c:v>
                </c:pt>
                <c:pt idx="91">
                  <c:v>81</c:v>
                </c:pt>
                <c:pt idx="92">
                  <c:v>32</c:v>
                </c:pt>
                <c:pt idx="93">
                  <c:v>58</c:v>
                </c:pt>
                <c:pt idx="94">
                  <c:v>26</c:v>
                </c:pt>
                <c:pt idx="95">
                  <c:v>12</c:v>
                </c:pt>
                <c:pt idx="96">
                  <c:v>22</c:v>
                </c:pt>
                <c:pt idx="97">
                  <c:v>85</c:v>
                </c:pt>
                <c:pt idx="98">
                  <c:v>123</c:v>
                </c:pt>
                <c:pt idx="99">
                  <c:v>75</c:v>
                </c:pt>
                <c:pt idx="100">
                  <c:v>107</c:v>
                </c:pt>
                <c:pt idx="101">
                  <c:v>33</c:v>
                </c:pt>
                <c:pt idx="102">
                  <c:v>67</c:v>
                </c:pt>
                <c:pt idx="103">
                  <c:v>124</c:v>
                </c:pt>
                <c:pt idx="104">
                  <c:v>126</c:v>
                </c:pt>
                <c:pt idx="105">
                  <c:v>78</c:v>
                </c:pt>
                <c:pt idx="106">
                  <c:v>48</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3</c:v>
                </c:pt>
                <c:pt idx="145">
                  <c:v>0</c:v>
                </c:pt>
              </c:numCache>
            </c:numRef>
          </c:val>
          <c:extLst xmlns:c16r2="http://schemas.microsoft.com/office/drawing/2015/06/chart">
            <c:ext xmlns:c16="http://schemas.microsoft.com/office/drawing/2014/chart" uri="{C3380CC4-5D6E-409C-BE32-E72D297353CC}">
              <c16:uniqueId val="{00000004-7C1C-481F-956C-3CDB6C323E62}"/>
            </c:ext>
          </c:extLst>
        </c:ser>
        <c:dLbls>
          <c:showLegendKey val="0"/>
          <c:showVal val="0"/>
          <c:showCatName val="0"/>
          <c:showSerName val="0"/>
          <c:showPercent val="0"/>
          <c:showBubbleSize val="0"/>
        </c:dLbls>
        <c:gapWidth val="50"/>
        <c:overlap val="100"/>
        <c:axId val="-235807664"/>
        <c:axId val="-235781552"/>
      </c:barChart>
      <c:lineChart>
        <c:grouping val="standard"/>
        <c:varyColors val="0"/>
        <c:ser>
          <c:idx val="5"/>
          <c:order val="5"/>
          <c:tx>
            <c:strRef>
              <c:f>'[China Banking Monitor_20230306_edi.xlsx]Slide 39.1'!$Q$1</c:f>
              <c:strCache>
                <c:ptCount val="1"/>
                <c:pt idx="0">
                  <c:v>Share of 1-90 Days WMPs as % of total (RHS)</c:v>
                </c:pt>
              </c:strCache>
            </c:strRef>
          </c:tx>
          <c:spPr>
            <a:ln w="38100">
              <a:solidFill>
                <a:srgbClr val="F78BE8"/>
              </a:solidFill>
              <a:prstDash val="solid"/>
            </a:ln>
          </c:spPr>
          <c:marker>
            <c:symbol val="none"/>
          </c:marker>
          <c:cat>
            <c:numRef>
              <c:f>'[China Banking Monitor_20230306_edi.xlsx]Slide 39.1'!$A$2:$A$75</c:f>
              <c:numCache>
                <c:formatCode>mmm\,\ yyyy</c:formatCode>
                <c:ptCount val="74"/>
                <c:pt idx="0">
                  <c:v>40360</c:v>
                </c:pt>
                <c:pt idx="1">
                  <c:v>40391</c:v>
                </c:pt>
                <c:pt idx="2">
                  <c:v>40422</c:v>
                </c:pt>
                <c:pt idx="3">
                  <c:v>40452</c:v>
                </c:pt>
                <c:pt idx="4">
                  <c:v>40483</c:v>
                </c:pt>
                <c:pt idx="5">
                  <c:v>40513</c:v>
                </c:pt>
                <c:pt idx="6">
                  <c:v>40544</c:v>
                </c:pt>
                <c:pt idx="7">
                  <c:v>40575</c:v>
                </c:pt>
                <c:pt idx="8">
                  <c:v>40603</c:v>
                </c:pt>
                <c:pt idx="9">
                  <c:v>40634</c:v>
                </c:pt>
                <c:pt idx="10">
                  <c:v>40664</c:v>
                </c:pt>
                <c:pt idx="11">
                  <c:v>40695</c:v>
                </c:pt>
                <c:pt idx="12">
                  <c:v>40725</c:v>
                </c:pt>
                <c:pt idx="13">
                  <c:v>40756</c:v>
                </c:pt>
                <c:pt idx="14">
                  <c:v>40787</c:v>
                </c:pt>
                <c:pt idx="15">
                  <c:v>40817</c:v>
                </c:pt>
                <c:pt idx="16">
                  <c:v>40848</c:v>
                </c:pt>
                <c:pt idx="17">
                  <c:v>40878</c:v>
                </c:pt>
                <c:pt idx="18">
                  <c:v>40909</c:v>
                </c:pt>
                <c:pt idx="19">
                  <c:v>40940</c:v>
                </c:pt>
                <c:pt idx="20">
                  <c:v>40969</c:v>
                </c:pt>
                <c:pt idx="21">
                  <c:v>41000</c:v>
                </c:pt>
                <c:pt idx="22">
                  <c:v>41030</c:v>
                </c:pt>
                <c:pt idx="23">
                  <c:v>41061</c:v>
                </c:pt>
                <c:pt idx="24">
                  <c:v>41091</c:v>
                </c:pt>
                <c:pt idx="25">
                  <c:v>41122</c:v>
                </c:pt>
                <c:pt idx="26">
                  <c:v>41153</c:v>
                </c:pt>
                <c:pt idx="27">
                  <c:v>41183</c:v>
                </c:pt>
                <c:pt idx="28">
                  <c:v>41214</c:v>
                </c:pt>
                <c:pt idx="29">
                  <c:v>41244</c:v>
                </c:pt>
                <c:pt idx="30" formatCode="[$-409]mmm\-yy;@">
                  <c:v>41275</c:v>
                </c:pt>
                <c:pt idx="31" formatCode="[$-409]mmm\-yy;@">
                  <c:v>41306</c:v>
                </c:pt>
                <c:pt idx="32" formatCode="[$-409]mmm\-yy;@">
                  <c:v>41334</c:v>
                </c:pt>
                <c:pt idx="33" formatCode="[$-409]mmm\-yy;@">
                  <c:v>41365</c:v>
                </c:pt>
                <c:pt idx="34" formatCode="[$-409]mmm\-yy;@">
                  <c:v>41395</c:v>
                </c:pt>
                <c:pt idx="35" formatCode="[$-409]mmm\-yy;@">
                  <c:v>41426</c:v>
                </c:pt>
                <c:pt idx="36" formatCode="[$-409]mmm\-yy;@">
                  <c:v>41456</c:v>
                </c:pt>
                <c:pt idx="37" formatCode="[$-409]mmm\-yy;@">
                  <c:v>41487</c:v>
                </c:pt>
                <c:pt idx="38" formatCode="[$-409]mmm\-yy;@">
                  <c:v>41518</c:v>
                </c:pt>
                <c:pt idx="39" formatCode="[$-409]mmm\-yy;@">
                  <c:v>41548</c:v>
                </c:pt>
                <c:pt idx="40" formatCode="[$-409]mmm\-yy;@">
                  <c:v>41579</c:v>
                </c:pt>
                <c:pt idx="41" formatCode="[$-409]mmm\-yy;@">
                  <c:v>41609</c:v>
                </c:pt>
                <c:pt idx="42" formatCode="[$-409]mmm\-yy;@">
                  <c:v>41640</c:v>
                </c:pt>
                <c:pt idx="43" formatCode="[$-409]mmm\-yy;@">
                  <c:v>41671</c:v>
                </c:pt>
                <c:pt idx="44" formatCode="[$-409]mmm\-yy;@">
                  <c:v>41699</c:v>
                </c:pt>
                <c:pt idx="45" formatCode="[$-409]mmm\-yy;@">
                  <c:v>41730</c:v>
                </c:pt>
                <c:pt idx="46" formatCode="[$-409]mmm\-yy;@">
                  <c:v>41760</c:v>
                </c:pt>
                <c:pt idx="47" formatCode="[$-409]mmm\-yy;@">
                  <c:v>41791</c:v>
                </c:pt>
                <c:pt idx="48" formatCode="[$-409]mmm\-yy;@">
                  <c:v>41821</c:v>
                </c:pt>
                <c:pt idx="49" formatCode="[$-409]mmm\-yy;@">
                  <c:v>41852</c:v>
                </c:pt>
                <c:pt idx="50" formatCode="[$-409]mmm\-yy;@">
                  <c:v>41883</c:v>
                </c:pt>
                <c:pt idx="51" formatCode="[$-409]mmm\-yy;@">
                  <c:v>41913</c:v>
                </c:pt>
                <c:pt idx="52" formatCode="[$-409]mmm\-yy;@">
                  <c:v>41944</c:v>
                </c:pt>
                <c:pt idx="53" formatCode="[$-409]mmm\-yy;@">
                  <c:v>41974</c:v>
                </c:pt>
                <c:pt idx="54" formatCode="[$-409]mmm\-yy;@">
                  <c:v>42005</c:v>
                </c:pt>
                <c:pt idx="55" formatCode="[$-409]mmm\-yy;@">
                  <c:v>42036</c:v>
                </c:pt>
                <c:pt idx="56" formatCode="[$-409]mmm\-yy;@">
                  <c:v>42064</c:v>
                </c:pt>
                <c:pt idx="57" formatCode="[$-409]mmm\-yy;@">
                  <c:v>42095</c:v>
                </c:pt>
                <c:pt idx="58" formatCode="[$-409]mmm\-yy;@">
                  <c:v>42125</c:v>
                </c:pt>
                <c:pt idx="59" formatCode="[$-409]mmm\-yy;@">
                  <c:v>42156</c:v>
                </c:pt>
                <c:pt idx="60" formatCode="[$-409]mmm\-yy;@">
                  <c:v>42186</c:v>
                </c:pt>
                <c:pt idx="61" formatCode="[$-409]mmm\-yy;@">
                  <c:v>42217</c:v>
                </c:pt>
                <c:pt idx="62" formatCode="[$-409]mmm\-yy;@">
                  <c:v>42248</c:v>
                </c:pt>
                <c:pt idx="63" formatCode="[$-409]mmm\-yy;@">
                  <c:v>42278</c:v>
                </c:pt>
                <c:pt idx="64" formatCode="[$-409]mmm\-yy;@">
                  <c:v>42309</c:v>
                </c:pt>
                <c:pt idx="65" formatCode="[$-409]mmm\-yy;@">
                  <c:v>42339</c:v>
                </c:pt>
                <c:pt idx="66" formatCode="[$-409]mmm\-yy;@">
                  <c:v>42370</c:v>
                </c:pt>
                <c:pt idx="67" formatCode="[$-409]mmm\-yy;@">
                  <c:v>42401</c:v>
                </c:pt>
                <c:pt idx="68" formatCode="[$-409]mmm\-yy;@">
                  <c:v>42430</c:v>
                </c:pt>
                <c:pt idx="69" formatCode="[$-409]mmm\-yy;@">
                  <c:v>42461</c:v>
                </c:pt>
                <c:pt idx="70" formatCode="[$-409]mmm\-yy;@">
                  <c:v>42491</c:v>
                </c:pt>
                <c:pt idx="71" formatCode="[$-409]mmm\-yy;@">
                  <c:v>42522</c:v>
                </c:pt>
                <c:pt idx="72" formatCode="[$-409]mmm\-yy;@">
                  <c:v>42552</c:v>
                </c:pt>
                <c:pt idx="73" formatCode="[$-409]mmm\-yy;@">
                  <c:v>42583</c:v>
                </c:pt>
              </c:numCache>
            </c:numRef>
          </c:cat>
          <c:val>
            <c:numRef>
              <c:f>'[China Banking Monitor_20230306_edi.xlsx]Slide 39.1'!$Q$2:$Q$151</c:f>
              <c:numCache>
                <c:formatCode>0.0</c:formatCode>
                <c:ptCount val="150"/>
                <c:pt idx="0">
                  <c:v>63.96484375</c:v>
                </c:pt>
                <c:pt idx="1">
                  <c:v>62.893081761006286</c:v>
                </c:pt>
                <c:pt idx="2">
                  <c:v>64.792387543252588</c:v>
                </c:pt>
                <c:pt idx="3">
                  <c:v>61.555075593952481</c:v>
                </c:pt>
                <c:pt idx="4">
                  <c:v>61.991701244813278</c:v>
                </c:pt>
                <c:pt idx="5">
                  <c:v>64.507422402159236</c:v>
                </c:pt>
                <c:pt idx="6">
                  <c:v>65.042117930204569</c:v>
                </c:pt>
                <c:pt idx="7">
                  <c:v>66.81547619047619</c:v>
                </c:pt>
                <c:pt idx="8">
                  <c:v>64.028056112224448</c:v>
                </c:pt>
                <c:pt idx="9">
                  <c:v>65.9682899207248</c:v>
                </c:pt>
                <c:pt idx="10">
                  <c:v>68.770226537216828</c:v>
                </c:pt>
                <c:pt idx="11">
                  <c:v>70.060437006043699</c:v>
                </c:pt>
                <c:pt idx="12">
                  <c:v>72.337349397590373</c:v>
                </c:pt>
                <c:pt idx="13">
                  <c:v>68.859846777827855</c:v>
                </c:pt>
                <c:pt idx="14">
                  <c:v>70.422535211267601</c:v>
                </c:pt>
                <c:pt idx="15">
                  <c:v>69.139736003641332</c:v>
                </c:pt>
                <c:pt idx="16">
                  <c:v>66.463909164639091</c:v>
                </c:pt>
                <c:pt idx="17">
                  <c:v>66.634569090033708</c:v>
                </c:pt>
                <c:pt idx="18">
                  <c:v>69.104398516163229</c:v>
                </c:pt>
                <c:pt idx="19">
                  <c:v>63.83238405207485</c:v>
                </c:pt>
                <c:pt idx="20">
                  <c:v>63.47792408985282</c:v>
                </c:pt>
                <c:pt idx="21">
                  <c:v>65.345662703654767</c:v>
                </c:pt>
                <c:pt idx="22">
                  <c:v>68.035645098798909</c:v>
                </c:pt>
                <c:pt idx="23">
                  <c:v>66.431095406360413</c:v>
                </c:pt>
                <c:pt idx="24">
                  <c:v>68.109939759036138</c:v>
                </c:pt>
                <c:pt idx="25">
                  <c:v>66.748251748251747</c:v>
                </c:pt>
                <c:pt idx="26">
                  <c:v>64.545454545454547</c:v>
                </c:pt>
                <c:pt idx="27">
                  <c:v>63.359059169423006</c:v>
                </c:pt>
                <c:pt idx="28">
                  <c:v>61.753614079195472</c:v>
                </c:pt>
                <c:pt idx="29">
                  <c:v>62.790697674418603</c:v>
                </c:pt>
                <c:pt idx="30">
                  <c:v>71.181234292097187</c:v>
                </c:pt>
                <c:pt idx="31">
                  <c:v>68.881438585797014</c:v>
                </c:pt>
                <c:pt idx="32">
                  <c:v>63.669227293267063</c:v>
                </c:pt>
                <c:pt idx="33">
                  <c:v>69.420758600411645</c:v>
                </c:pt>
                <c:pt idx="34">
                  <c:v>69.63476406291656</c:v>
                </c:pt>
                <c:pt idx="35">
                  <c:v>64.601576182136597</c:v>
                </c:pt>
                <c:pt idx="36">
                  <c:v>71.142330723169039</c:v>
                </c:pt>
                <c:pt idx="37">
                  <c:v>72.977541656604686</c:v>
                </c:pt>
                <c:pt idx="38">
                  <c:v>67.247766397908038</c:v>
                </c:pt>
                <c:pt idx="39">
                  <c:v>70.298220298220286</c:v>
                </c:pt>
                <c:pt idx="40">
                  <c:v>69.953656024716778</c:v>
                </c:pt>
                <c:pt idx="41">
                  <c:v>62.88384512683578</c:v>
                </c:pt>
                <c:pt idx="42">
                  <c:v>67.189460476787957</c:v>
                </c:pt>
                <c:pt idx="43">
                  <c:v>71.592029986190582</c:v>
                </c:pt>
                <c:pt idx="44">
                  <c:v>64.913695757380225</c:v>
                </c:pt>
                <c:pt idx="45">
                  <c:v>69.972720187061583</c:v>
                </c:pt>
                <c:pt idx="46">
                  <c:v>69.199178644763862</c:v>
                </c:pt>
                <c:pt idx="47">
                  <c:v>64.923970613360666</c:v>
                </c:pt>
                <c:pt idx="48">
                  <c:v>67.323393681221148</c:v>
                </c:pt>
                <c:pt idx="49">
                  <c:v>70.039720068091555</c:v>
                </c:pt>
                <c:pt idx="50">
                  <c:v>63.794804340677416</c:v>
                </c:pt>
                <c:pt idx="51">
                  <c:v>67.980989262453789</c:v>
                </c:pt>
                <c:pt idx="52">
                  <c:v>66.543079096045204</c:v>
                </c:pt>
                <c:pt idx="53">
                  <c:v>63.088369268144554</c:v>
                </c:pt>
                <c:pt idx="54">
                  <c:v>65.790679908326965</c:v>
                </c:pt>
                <c:pt idx="55">
                  <c:v>68.246005202526945</c:v>
                </c:pt>
                <c:pt idx="56">
                  <c:v>65.143953934740878</c:v>
                </c:pt>
                <c:pt idx="57">
                  <c:v>68.421781903838166</c:v>
                </c:pt>
                <c:pt idx="58">
                  <c:v>69.827329562369755</c:v>
                </c:pt>
                <c:pt idx="59">
                  <c:v>70.084307859668201</c:v>
                </c:pt>
                <c:pt idx="60">
                  <c:v>70.192845164896596</c:v>
                </c:pt>
                <c:pt idx="61">
                  <c:v>69.037082252403479</c:v>
                </c:pt>
                <c:pt idx="62">
                  <c:v>65.822963800904972</c:v>
                </c:pt>
                <c:pt idx="63">
                  <c:v>63.177182919056726</c:v>
                </c:pt>
                <c:pt idx="64">
                  <c:v>61.614012113275493</c:v>
                </c:pt>
                <c:pt idx="65">
                  <c:v>60.112442669033882</c:v>
                </c:pt>
                <c:pt idx="66">
                  <c:v>63.733333333333334</c:v>
                </c:pt>
                <c:pt idx="67">
                  <c:v>65.06557656276614</c:v>
                </c:pt>
                <c:pt idx="68">
                  <c:v>64.345841061492365</c:v>
                </c:pt>
                <c:pt idx="69">
                  <c:v>63.892197736748066</c:v>
                </c:pt>
                <c:pt idx="70">
                  <c:v>61.763835454276418</c:v>
                </c:pt>
                <c:pt idx="71">
                  <c:v>62.063492063492063</c:v>
                </c:pt>
                <c:pt idx="72">
                  <c:v>64.872944693572492</c:v>
                </c:pt>
                <c:pt idx="73">
                  <c:v>58.102939569445965</c:v>
                </c:pt>
                <c:pt idx="74">
                  <c:v>58.002244668911338</c:v>
                </c:pt>
                <c:pt idx="75">
                  <c:v>58.029812054439404</c:v>
                </c:pt>
                <c:pt idx="76">
                  <c:v>58.046906591184801</c:v>
                </c:pt>
                <c:pt idx="77">
                  <c:v>60.33622760022169</c:v>
                </c:pt>
                <c:pt idx="78">
                  <c:v>58.143451555379436</c:v>
                </c:pt>
                <c:pt idx="79">
                  <c:v>57.705252422233556</c:v>
                </c:pt>
                <c:pt idx="80">
                  <c:v>55.629912069099689</c:v>
                </c:pt>
                <c:pt idx="81">
                  <c:v>54.220430107526887</c:v>
                </c:pt>
                <c:pt idx="82">
                  <c:v>53.35293637180429</c:v>
                </c:pt>
                <c:pt idx="83">
                  <c:v>52.027421236872819</c:v>
                </c:pt>
                <c:pt idx="84">
                  <c:v>52.059014267185475</c:v>
                </c:pt>
                <c:pt idx="85">
                  <c:v>52.754908169727678</c:v>
                </c:pt>
                <c:pt idx="86">
                  <c:v>51.572940911479833</c:v>
                </c:pt>
                <c:pt idx="87">
                  <c:v>54.803121356175446</c:v>
                </c:pt>
                <c:pt idx="88">
                  <c:v>50.582327916870071</c:v>
                </c:pt>
                <c:pt idx="89">
                  <c:v>49.974183078852249</c:v>
                </c:pt>
                <c:pt idx="90">
                  <c:v>49.728652881775091</c:v>
                </c:pt>
                <c:pt idx="91">
                  <c:v>46.360120326600772</c:v>
                </c:pt>
                <c:pt idx="92">
                  <c:v>51.767478397486258</c:v>
                </c:pt>
                <c:pt idx="93">
                  <c:v>53.539754162128517</c:v>
                </c:pt>
                <c:pt idx="94">
                  <c:v>43.559701492537314</c:v>
                </c:pt>
                <c:pt idx="95">
                  <c:v>40.523473203157458</c:v>
                </c:pt>
                <c:pt idx="96">
                  <c:v>41.654944145635085</c:v>
                </c:pt>
                <c:pt idx="97">
                  <c:v>41.389370761709507</c:v>
                </c:pt>
                <c:pt idx="98">
                  <c:v>40.667623833452978</c:v>
                </c:pt>
                <c:pt idx="99">
                  <c:v>42.263439793691724</c:v>
                </c:pt>
                <c:pt idx="100">
                  <c:v>41.562815762883126</c:v>
                </c:pt>
                <c:pt idx="101">
                  <c:v>41.725228390723821</c:v>
                </c:pt>
                <c:pt idx="102">
                  <c:v>40.833809251856081</c:v>
                </c:pt>
                <c:pt idx="103">
                  <c:v>42.383727573991543</c:v>
                </c:pt>
                <c:pt idx="104">
                  <c:v>40.903642231443058</c:v>
                </c:pt>
                <c:pt idx="105">
                  <c:v>41.87178545187362</c:v>
                </c:pt>
                <c:pt idx="106">
                  <c:v>40.664871824885871</c:v>
                </c:pt>
                <c:pt idx="107">
                  <c:v>34.49408672798949</c:v>
                </c:pt>
                <c:pt idx="108">
                  <c:v>36.631768546662165</c:v>
                </c:pt>
                <c:pt idx="109">
                  <c:v>39.151431528113143</c:v>
                </c:pt>
                <c:pt idx="110">
                  <c:v>38.081239978621056</c:v>
                </c:pt>
                <c:pt idx="111">
                  <c:v>35.338850369044955</c:v>
                </c:pt>
                <c:pt idx="112">
                  <c:v>35.554089709762529</c:v>
                </c:pt>
                <c:pt idx="113">
                  <c:v>34.132067137809187</c:v>
                </c:pt>
                <c:pt idx="114">
                  <c:v>32.149155958679771</c:v>
                </c:pt>
                <c:pt idx="115">
                  <c:v>34.068253782103909</c:v>
                </c:pt>
                <c:pt idx="116">
                  <c:v>34.50522433927474</c:v>
                </c:pt>
                <c:pt idx="117">
                  <c:v>35.825394911371035</c:v>
                </c:pt>
                <c:pt idx="118">
                  <c:v>36.565626839317247</c:v>
                </c:pt>
                <c:pt idx="119">
                  <c:v>34.256694367497694</c:v>
                </c:pt>
                <c:pt idx="120">
                  <c:v>38.948366987396668</c:v>
                </c:pt>
                <c:pt idx="121">
                  <c:v>34.633911368015411</c:v>
                </c:pt>
                <c:pt idx="122">
                  <c:v>35.070858446000983</c:v>
                </c:pt>
                <c:pt idx="123">
                  <c:v>29.489942528735629</c:v>
                </c:pt>
                <c:pt idx="124">
                  <c:v>34.699125664323674</c:v>
                </c:pt>
                <c:pt idx="125">
                  <c:v>32.426580051427798</c:v>
                </c:pt>
                <c:pt idx="126">
                  <c:v>44.242113362400616</c:v>
                </c:pt>
                <c:pt idx="127">
                  <c:v>45.080154781647316</c:v>
                </c:pt>
                <c:pt idx="128">
                  <c:v>39.636711281070745</c:v>
                </c:pt>
                <c:pt idx="129">
                  <c:v>38.135254101640662</c:v>
                </c:pt>
                <c:pt idx="130">
                  <c:v>34.421706139342376</c:v>
                </c:pt>
                <c:pt idx="131">
                  <c:v>35.924764890282127</c:v>
                </c:pt>
                <c:pt idx="132">
                  <c:v>34.07552936040166</c:v>
                </c:pt>
                <c:pt idx="133">
                  <c:v>30.897091175751651</c:v>
                </c:pt>
                <c:pt idx="134">
                  <c:v>27.329192546583851</c:v>
                </c:pt>
                <c:pt idx="135">
                  <c:v>24.276296933218688</c:v>
                </c:pt>
                <c:pt idx="136">
                  <c:v>22.453825857519789</c:v>
                </c:pt>
                <c:pt idx="137">
                  <c:v>17.904401836348907</c:v>
                </c:pt>
                <c:pt idx="138">
                  <c:v>14.236111111111111</c:v>
                </c:pt>
                <c:pt idx="139">
                  <c:v>14.455445544554454</c:v>
                </c:pt>
                <c:pt idx="140">
                  <c:v>14.0625</c:v>
                </c:pt>
                <c:pt idx="141">
                  <c:v>12.434396447315301</c:v>
                </c:pt>
                <c:pt idx="142">
                  <c:v>9.466357308584687</c:v>
                </c:pt>
                <c:pt idx="143">
                  <c:v>11.601112435439015</c:v>
                </c:pt>
                <c:pt idx="144">
                  <c:v>12.5</c:v>
                </c:pt>
                <c:pt idx="145">
                  <c:v>12.727272727272727</c:v>
                </c:pt>
                <c:pt idx="146">
                  <c:v>14.630021141649049</c:v>
                </c:pt>
                <c:pt idx="147">
                  <c:v>11.397058823529411</c:v>
                </c:pt>
                <c:pt idx="148">
                  <c:v>11.779991338241663</c:v>
                </c:pt>
                <c:pt idx="149">
                  <c:v>9.9961255327392493</c:v>
                </c:pt>
              </c:numCache>
            </c:numRef>
          </c:val>
          <c:smooth val="0"/>
          <c:extLst xmlns:c16r2="http://schemas.microsoft.com/office/drawing/2015/06/chart">
            <c:ext xmlns:c16="http://schemas.microsoft.com/office/drawing/2014/chart" uri="{C3380CC4-5D6E-409C-BE32-E72D297353CC}">
              <c16:uniqueId val="{00000005-7C1C-481F-956C-3CDB6C323E62}"/>
            </c:ext>
          </c:extLst>
        </c:ser>
        <c:dLbls>
          <c:showLegendKey val="0"/>
          <c:showVal val="0"/>
          <c:showCatName val="0"/>
          <c:showSerName val="0"/>
          <c:showPercent val="0"/>
          <c:showBubbleSize val="0"/>
        </c:dLbls>
        <c:marker val="1"/>
        <c:smooth val="0"/>
        <c:axId val="-235779376"/>
        <c:axId val="-235781008"/>
      </c:lineChart>
      <c:dateAx>
        <c:axId val="-235807664"/>
        <c:scaling>
          <c:orientation val="minMax"/>
          <c:max val="44896"/>
          <c:min val="43070"/>
        </c:scaling>
        <c:delete val="0"/>
        <c:axPos val="b"/>
        <c:numFmt formatCode="[$-409]mmm\-yy;@" sourceLinked="0"/>
        <c:majorTickMark val="out"/>
        <c:minorTickMark val="none"/>
        <c:tickLblPos val="low"/>
        <c:spPr>
          <a:ln w="3175" cap="flat" cmpd="sng" algn="ctr">
            <a:solidFill>
              <a:srgbClr val="D3D3D3"/>
            </a:solidFill>
            <a:prstDash val="solid"/>
            <a:round/>
            <a:headEnd type="none" w="med" len="med"/>
            <a:tailEnd type="none" w="med" len="med"/>
          </a:ln>
        </c:spPr>
        <c:txPr>
          <a:bodyPr rot="-5400000" vert="horz"/>
          <a:lstStyle/>
          <a:p>
            <a:pPr>
              <a:defRPr lang="es-ES" sz="1000">
                <a:solidFill>
                  <a:srgbClr val="072146"/>
                </a:solidFill>
                <a:latin typeface="Arial"/>
                <a:ea typeface="Arial"/>
                <a:cs typeface="Arial"/>
              </a:defRPr>
            </a:pPr>
            <a:endParaRPr lang="es-ES"/>
          </a:p>
        </c:txPr>
        <c:crossAx val="-235781552"/>
        <c:crosses val="autoZero"/>
        <c:auto val="1"/>
        <c:lblOffset val="100"/>
        <c:baseTimeUnit val="months"/>
      </c:dateAx>
      <c:valAx>
        <c:axId val="-235781552"/>
        <c:scaling>
          <c:orientation val="minMax"/>
        </c:scaling>
        <c:delete val="0"/>
        <c:axPos val="l"/>
        <c:majorGridlines>
          <c:spPr>
            <a:ln w="3175" cap="flat" cmpd="sng" algn="ctr">
              <a:solidFill>
                <a:srgbClr val="D3D3D3"/>
              </a:solidFill>
              <a:prstDash val="solid"/>
              <a:round/>
              <a:headEnd type="none" w="med" len="med"/>
              <a:tailEnd type="none" w="med" len="med"/>
            </a:ln>
          </c:spPr>
        </c:majorGridlines>
        <c:numFmt formatCode="General" sourceLinked="1"/>
        <c:majorTickMark val="out"/>
        <c:minorTickMark val="none"/>
        <c:tickLblPos val="nextTo"/>
        <c:spPr>
          <a:ln w="25400">
            <a:noFill/>
          </a:ln>
        </c:spPr>
        <c:txPr>
          <a:bodyPr rot="0" vert="horz"/>
          <a:lstStyle/>
          <a:p>
            <a:pPr>
              <a:defRPr lang="es-ES" sz="1000">
                <a:solidFill>
                  <a:srgbClr val="666666"/>
                </a:solidFill>
                <a:latin typeface="Arial"/>
                <a:ea typeface="Arial"/>
                <a:cs typeface="Arial"/>
              </a:defRPr>
            </a:pPr>
            <a:endParaRPr lang="es-ES"/>
          </a:p>
        </c:txPr>
        <c:crossAx val="-235807664"/>
        <c:crosses val="autoZero"/>
        <c:crossBetween val="between"/>
      </c:valAx>
      <c:dateAx>
        <c:axId val="-235779376"/>
        <c:scaling>
          <c:orientation val="minMax"/>
        </c:scaling>
        <c:delete val="1"/>
        <c:axPos val="b"/>
        <c:numFmt formatCode="mmm\,\ yyyy" sourceLinked="1"/>
        <c:majorTickMark val="out"/>
        <c:minorTickMark val="none"/>
        <c:tickLblPos val="nextTo"/>
        <c:crossAx val="-235781008"/>
        <c:crosses val="autoZero"/>
        <c:auto val="1"/>
        <c:lblOffset val="100"/>
        <c:baseTimeUnit val="months"/>
      </c:dateAx>
      <c:valAx>
        <c:axId val="-235781008"/>
        <c:scaling>
          <c:orientation val="minMax"/>
        </c:scaling>
        <c:delete val="0"/>
        <c:axPos val="r"/>
        <c:numFmt formatCode="0" sourceLinked="0"/>
        <c:majorTickMark val="out"/>
        <c:minorTickMark val="none"/>
        <c:tickLblPos val="nextTo"/>
        <c:spPr>
          <a:ln w="25400">
            <a:noFill/>
          </a:ln>
        </c:spPr>
        <c:txPr>
          <a:bodyPr rot="0" vert="horz"/>
          <a:lstStyle/>
          <a:p>
            <a:pPr>
              <a:defRPr lang="es-ES" sz="1000">
                <a:solidFill>
                  <a:srgbClr val="666666"/>
                </a:solidFill>
                <a:latin typeface="Arial"/>
                <a:ea typeface="Arial"/>
                <a:cs typeface="Arial"/>
              </a:defRPr>
            </a:pPr>
            <a:endParaRPr lang="es-ES"/>
          </a:p>
        </c:txPr>
        <c:crossAx val="-235779376"/>
        <c:crosses val="max"/>
        <c:crossBetween val="between"/>
      </c:valAx>
      <c:spPr>
        <a:noFill/>
        <a:ln w="25400">
          <a:noFill/>
        </a:ln>
      </c:spPr>
    </c:plotArea>
    <c:legend>
      <c:legendPos val="b"/>
      <c:layout>
        <c:manualLayout>
          <c:xMode val="edge"/>
          <c:yMode val="edge"/>
          <c:x val="1.2255005433936957E-2"/>
          <c:y val="0.71423668021008158"/>
          <c:w val="0.69217701749738236"/>
          <c:h val="0.28576331978991831"/>
        </c:manualLayout>
      </c:layout>
      <c:overlay val="0"/>
      <c:spPr>
        <a:noFill/>
        <a:ln w="25400">
          <a:noFill/>
        </a:ln>
      </c:spPr>
      <c:txPr>
        <a:bodyPr/>
        <a:lstStyle/>
        <a:p>
          <a:pPr>
            <a:defRPr lang="es-ES" sz="900">
              <a:solidFill>
                <a:srgbClr val="072146"/>
              </a:solidFill>
              <a:latin typeface="Arial" panose="020B0604020202020204" pitchFamily="34" charset="0"/>
            </a:defRPr>
          </a:pPr>
          <a:endParaRPr lang="es-ES"/>
        </a:p>
      </c:txPr>
    </c:legend>
    <c:plotVisOnly val="1"/>
    <c:dispBlanksAs val="gap"/>
    <c:showDLblsOverMax val="0"/>
  </c:chart>
  <c:spPr>
    <a:noFill/>
    <a:ln w="25400">
      <a:noFill/>
    </a:ln>
  </c:spPr>
  <c:txPr>
    <a:bodyPr/>
    <a:lstStyle/>
    <a:p>
      <a:pPr>
        <a:defRPr sz="1000" b="0" i="0" u="none" strike="noStrike" baseline="0">
          <a:solidFill>
            <a:srgbClr val="094FAE"/>
          </a:solidFill>
          <a:latin typeface="Arial"/>
          <a:ea typeface="Arial"/>
          <a:cs typeface="Arial"/>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93B4F-854B-404A-8546-A4A076088A40}" type="datetimeFigureOut">
              <a:rPr lang="es-ES" smtClean="0"/>
              <a:t>15/03/2023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BF06C-0625-4C56-BF67-A20A4ED5AC03}" type="slidenum">
              <a:rPr lang="es-ES" smtClean="0"/>
              <a:t>‹#›</a:t>
            </a:fld>
            <a:endParaRPr lang="es-ES"/>
          </a:p>
        </p:txBody>
      </p:sp>
    </p:spTree>
    <p:extLst>
      <p:ext uri="{BB962C8B-B14F-4D97-AF65-F5344CB8AC3E}">
        <p14:creationId xmlns:p14="http://schemas.microsoft.com/office/powerpoint/2010/main" val="259151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469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hasCustomPrompt="1"/>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n-US" noProof="0" dirty="0"/>
              <a:t>Click here to modify the style of the master title</a:t>
            </a: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605" y="484188"/>
            <a:ext cx="1134000" cy="473880"/>
          </a:xfrm>
          <a:prstGeom prst="rect">
            <a:avLst/>
          </a:prstGeom>
        </p:spPr>
      </p:pic>
      <p:pic>
        <p:nvPicPr>
          <p:cNvPr id="10" name="Imagen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4871" y="4745758"/>
            <a:ext cx="982800" cy="89636"/>
          </a:xfrm>
          <a:prstGeom prst="rect">
            <a:avLst/>
          </a:prstGeom>
        </p:spPr>
      </p:pic>
    </p:spTree>
    <p:extLst>
      <p:ext uri="{BB962C8B-B14F-4D97-AF65-F5344CB8AC3E}">
        <p14:creationId xmlns:p14="http://schemas.microsoft.com/office/powerpoint/2010/main" val="67509784"/>
      </p:ext>
    </p:extLst>
  </p:cSld>
  <p:clrMapOvr>
    <a:masterClrMapping/>
  </p:clrMapOvr>
  <p:extLst>
    <p:ext uri="{DCECCB84-F9BA-43D5-87BE-67443E8EF086}">
      <p15:sldGuideLst xmlns:p15="http://schemas.microsoft.com/office/powerpoint/2012/main">
        <p15:guide id="1" pos="315" userDrawn="1">
          <p15:clr>
            <a:srgbClr val="FBAE40"/>
          </p15:clr>
        </p15:guide>
        <p15:guide id="2" orient="horz" pos="30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hasCustomPrompt="1"/>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n-US" noProof="0" dirty="0"/>
              <a:t>Click here to modify the style of the master title</a:t>
            </a: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605" y="484188"/>
            <a:ext cx="1134000" cy="473880"/>
          </a:xfrm>
          <a:prstGeom prst="rect">
            <a:avLst/>
          </a:prstGeom>
        </p:spPr>
      </p:pic>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4871" y="4745758"/>
            <a:ext cx="982800" cy="89636"/>
          </a:xfrm>
          <a:prstGeom prst="rect">
            <a:avLst/>
          </a:prstGeom>
        </p:spPr>
      </p:pic>
    </p:spTree>
    <p:extLst>
      <p:ext uri="{BB962C8B-B14F-4D97-AF65-F5344CB8AC3E}">
        <p14:creationId xmlns:p14="http://schemas.microsoft.com/office/powerpoint/2010/main" val="1569818060"/>
      </p:ext>
    </p:extLst>
  </p:cSld>
  <p:clrMapOvr>
    <a:masterClrMapping/>
  </p:clrMapOvr>
  <p:extLst>
    <p:ext uri="{DCECCB84-F9BA-43D5-87BE-67443E8EF086}">
      <p15:sldGuideLst xmlns:p15="http://schemas.microsoft.com/office/powerpoint/2012/main">
        <p15:guide id="1" orient="horz" pos="3039" userDrawn="1">
          <p15:clr>
            <a:srgbClr val="FBAE40"/>
          </p15:clr>
        </p15:guide>
        <p15:guide id="2" pos="31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p:bg>
      <p:bgPr>
        <a:solidFill>
          <a:srgbClr val="043263"/>
        </a:soli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850663" y="1526058"/>
            <a:ext cx="3920977" cy="1595602"/>
          </a:xfrm>
          <a:prstGeom prst="rect">
            <a:avLst/>
          </a:prstGeom>
        </p:spPr>
        <p:txBody>
          <a:bodyPr lIns="0" tIns="0" rIns="0" bIns="0"/>
          <a:lstStyle>
            <a:lvl1pPr algn="l">
              <a:lnSpc>
                <a:spcPct val="110000"/>
              </a:lnSpc>
              <a:defRPr sz="3200">
                <a:solidFill>
                  <a:schemeClr val="accent3"/>
                </a:solidFill>
                <a:latin typeface="+mn-lt"/>
              </a:defRPr>
            </a:lvl1pPr>
          </a:lstStyle>
          <a:p>
            <a:r>
              <a:rPr lang="en-US" noProof="0" dirty="0"/>
              <a:t>Click here to modify the style of the master title</a:t>
            </a:r>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605" y="484188"/>
            <a:ext cx="1134000" cy="473880"/>
          </a:xfrm>
          <a:prstGeom prst="rect">
            <a:avLst/>
          </a:prstGeom>
        </p:spPr>
      </p:pic>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4871" y="4745758"/>
            <a:ext cx="982800" cy="89636"/>
          </a:xfrm>
          <a:prstGeom prst="rect">
            <a:avLst/>
          </a:prstGeom>
        </p:spPr>
      </p:pic>
    </p:spTree>
    <p:extLst>
      <p:ext uri="{BB962C8B-B14F-4D97-AF65-F5344CB8AC3E}">
        <p14:creationId xmlns:p14="http://schemas.microsoft.com/office/powerpoint/2010/main" val="1889525394"/>
      </p:ext>
    </p:extLst>
  </p:cSld>
  <p:clrMapOvr>
    <a:masterClrMapping/>
  </p:clrMapOvr>
  <p:extLst>
    <p:ext uri="{DCECCB84-F9BA-43D5-87BE-67443E8EF086}">
      <p15:sldGuideLst xmlns:p15="http://schemas.microsoft.com/office/powerpoint/2012/main">
        <p15:guide id="1" pos="315" userDrawn="1">
          <p15:clr>
            <a:srgbClr val="FBAE40"/>
          </p15:clr>
        </p15:guide>
        <p15:guide id="2" orient="horz" pos="3039" userDrawn="1">
          <p15:clr>
            <a:srgbClr val="FBAE40"/>
          </p15:clr>
        </p15:guide>
        <p15:guide id="3" pos="181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10293" y="2045886"/>
            <a:ext cx="4897556" cy="1569240"/>
          </a:xfrm>
          <a:prstGeom prst="rect">
            <a:avLst/>
          </a:prstGeom>
        </p:spPr>
        <p:txBody>
          <a:bodyPr/>
          <a:lstStyle>
            <a:lvl1pPr algn="l">
              <a:lnSpc>
                <a:spcPct val="110000"/>
              </a:lnSpc>
              <a:defRPr sz="3200" b="0">
                <a:solidFill>
                  <a:schemeClr val="bg1"/>
                </a:solidFill>
                <a:latin typeface="+mj-lt"/>
              </a:defRPr>
            </a:lvl1pPr>
          </a:lstStyle>
          <a:p>
            <a:r>
              <a:rPr lang="en-US" noProof="0" dirty="0"/>
              <a:t>Click here to modify the style of the master title</a:t>
            </a:r>
          </a:p>
        </p:txBody>
      </p:sp>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605" y="484188"/>
            <a:ext cx="1134000" cy="473880"/>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4871" y="4745758"/>
            <a:ext cx="982800" cy="89636"/>
          </a:xfrm>
          <a:prstGeom prst="rect">
            <a:avLst/>
          </a:prstGeom>
        </p:spPr>
      </p:pic>
    </p:spTree>
    <p:extLst>
      <p:ext uri="{BB962C8B-B14F-4D97-AF65-F5344CB8AC3E}">
        <p14:creationId xmlns:p14="http://schemas.microsoft.com/office/powerpoint/2010/main" val="2052111479"/>
      </p:ext>
    </p:extLst>
  </p:cSld>
  <p:clrMapOvr>
    <a:masterClrMapping/>
  </p:clrMapOvr>
  <p:extLst>
    <p:ext uri="{DCECCB84-F9BA-43D5-87BE-67443E8EF086}">
      <p15:sldGuideLst xmlns:p15="http://schemas.microsoft.com/office/powerpoint/2012/main">
        <p15:guide id="1" pos="315" userDrawn="1">
          <p15:clr>
            <a:srgbClr val="FBAE40"/>
          </p15:clr>
        </p15:guide>
        <p15:guide id="2" orient="horz" pos="30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12" name="Forma libre 11"/>
          <p:cNvSpPr/>
          <p:nvPr userDrawn="1"/>
        </p:nvSpPr>
        <p:spPr>
          <a:xfrm>
            <a:off x="8868798" y="0"/>
            <a:ext cx="279399" cy="167640"/>
          </a:xfrm>
          <a:custGeom>
            <a:avLst/>
            <a:gdLst>
              <a:gd name="connsiteX0" fmla="*/ 76201 w 279399"/>
              <a:gd name="connsiteY0" fmla="*/ 0 h 167640"/>
              <a:gd name="connsiteX1" fmla="*/ 139699 w 279399"/>
              <a:gd name="connsiteY1" fmla="*/ 0 h 167640"/>
              <a:gd name="connsiteX2" fmla="*/ 275202 w 279399"/>
              <a:gd name="connsiteY2" fmla="*/ 0 h 167640"/>
              <a:gd name="connsiteX3" fmla="*/ 279399 w 279399"/>
              <a:gd name="connsiteY3" fmla="*/ 0 h 167640"/>
              <a:gd name="connsiteX4" fmla="*/ 275202 w 279399"/>
              <a:gd name="connsiteY4" fmla="*/ 9233 h 167640"/>
              <a:gd name="connsiteX5" fmla="*/ 275202 w 279399"/>
              <a:gd name="connsiteY5" fmla="*/ 167640 h 167640"/>
              <a:gd name="connsiteX6" fmla="*/ 203198 w 279399"/>
              <a:gd name="connsiteY6" fmla="*/ 167640 h 167640"/>
              <a:gd name="connsiteX7" fmla="*/ 139699 w 279399"/>
              <a:gd name="connsiteY7" fmla="*/ 167640 h 167640"/>
              <a:gd name="connsiteX8" fmla="*/ 0 w 279399"/>
              <a:gd name="connsiteY8" fmla="*/ 16764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99" h="16764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1 Título"/>
          <p:cNvSpPr>
            <a:spLocks noGrp="1"/>
          </p:cNvSpPr>
          <p:nvPr>
            <p:ph type="title" hasCustomPrompt="1"/>
          </p:nvPr>
        </p:nvSpPr>
        <p:spPr>
          <a:xfrm>
            <a:off x="473010" y="406726"/>
            <a:ext cx="8501128" cy="342000"/>
          </a:xfrm>
          <a:prstGeom prst="rect">
            <a:avLst/>
          </a:prstGeom>
        </p:spPr>
        <p:txBody>
          <a:bodyPr lIns="0" tIns="0" rIns="0" bIns="0" anchor="t"/>
          <a:lstStyle>
            <a:lvl1pPr algn="l">
              <a:defRPr sz="1800" b="1">
                <a:solidFill>
                  <a:schemeClr val="accent4"/>
                </a:solidFill>
                <a:latin typeface="+mj-lt"/>
              </a:defRPr>
            </a:lvl1pPr>
          </a:lstStyle>
          <a:p>
            <a:r>
              <a:rPr lang="en-US" noProof="0" dirty="0"/>
              <a:t>Click here to modify the style of the master title</a:t>
            </a:r>
          </a:p>
        </p:txBody>
      </p:sp>
      <p:sp>
        <p:nvSpPr>
          <p:cNvPr id="10" name="object 2"/>
          <p:cNvSpPr txBox="1"/>
          <p:nvPr userDrawn="1"/>
        </p:nvSpPr>
        <p:spPr>
          <a:xfrm>
            <a:off x="8915719" y="31388"/>
            <a:ext cx="212696" cy="107722"/>
          </a:xfrm>
          <a:prstGeom prst="rect">
            <a:avLst/>
          </a:prstGeom>
        </p:spPr>
        <p:txBody>
          <a:bodyPr vert="horz" wrap="square" lIns="0" tIns="0" rIns="0" bIns="0" rtlCol="0">
            <a:spAutoFit/>
          </a:bodyPr>
          <a:lstStyle/>
          <a:p>
            <a:pPr marR="5143" algn="ctr" defTabSz="925670">
              <a:buSzPct val="150000"/>
              <a:defRPr/>
            </a:pPr>
            <a:fld id="{A6A305E0-1484-441F-8A5B-692BE27C650C}" type="slidenum">
              <a:rPr lang="en-US" sz="700" noProof="0" smtClean="0">
                <a:solidFill>
                  <a:schemeClr val="bg1"/>
                </a:solidFill>
                <a:latin typeface="+mj-lt"/>
                <a:ea typeface="ＭＳ Ｐゴシック" pitchFamily="34" charset="-128"/>
                <a:cs typeface="BBVA Office Book"/>
              </a:rPr>
              <a:pPr marR="5143" algn="ctr" defTabSz="925670">
                <a:buSzPct val="150000"/>
                <a:defRPr/>
              </a:pPr>
              <a:t>‹#›</a:t>
            </a:fld>
            <a:endParaRPr lang="en-US" sz="900" b="1" spc="-5" noProof="0" dirty="0">
              <a:solidFill>
                <a:schemeClr val="bg1"/>
              </a:solidFill>
              <a:latin typeface="+mj-lt"/>
              <a:ea typeface="ＭＳ Ｐゴシック" pitchFamily="34" charset="-128"/>
              <a:cs typeface="BBVA Office Book"/>
            </a:endParaRPr>
          </a:p>
        </p:txBody>
      </p:sp>
      <p:sp>
        <p:nvSpPr>
          <p:cNvPr id="3" name="object 2">
            <a:extLst>
              <a:ext uri="{FF2B5EF4-FFF2-40B4-BE49-F238E27FC236}">
                <a16:creationId xmlns="" xmlns:a16="http://schemas.microsoft.com/office/drawing/2014/main" id="{BA268934-17BA-F931-8474-5E4868F0B9A0}"/>
              </a:ext>
            </a:extLst>
          </p:cNvPr>
          <p:cNvSpPr txBox="1"/>
          <p:nvPr userDrawn="1"/>
        </p:nvSpPr>
        <p:spPr>
          <a:xfrm>
            <a:off x="6323429" y="31388"/>
            <a:ext cx="2513396" cy="107722"/>
          </a:xfrm>
          <a:prstGeom prst="rect">
            <a:avLst/>
          </a:prstGeom>
        </p:spPr>
        <p:txBody>
          <a:bodyPr vert="horz" wrap="square" lIns="0" tIns="0" rIns="0" bIns="0" rtlCol="0">
            <a:spAutoFit/>
          </a:bodyPr>
          <a:lstStyle/>
          <a:p>
            <a:pPr marR="5143" algn="r" defTabSz="925670">
              <a:buSzPct val="150000"/>
              <a:defRPr/>
            </a:pPr>
            <a:r>
              <a:rPr lang="en-US" sz="700" spc="-5" noProof="0" dirty="0">
                <a:solidFill>
                  <a:schemeClr val="accent3"/>
                </a:solidFill>
                <a:latin typeface="+mj-lt"/>
                <a:ea typeface="ＭＳ Ｐゴシック" pitchFamily="34" charset="-128"/>
                <a:cs typeface="BBVA Office Light"/>
              </a:rPr>
              <a:t>BBVA Research / China Banking Monitor</a:t>
            </a:r>
            <a:endParaRPr lang="en-US" sz="700" b="1" spc="-5" noProof="0" dirty="0">
              <a:solidFill>
                <a:schemeClr val="accent3"/>
              </a:solidFill>
              <a:latin typeface="+mj-lt"/>
              <a:ea typeface="ＭＳ Ｐゴシック" pitchFamily="34" charset="-128"/>
              <a:cs typeface="BBVA Office Book"/>
            </a:endParaRPr>
          </a:p>
        </p:txBody>
      </p:sp>
    </p:spTree>
    <p:extLst>
      <p:ext uri="{BB962C8B-B14F-4D97-AF65-F5344CB8AC3E}">
        <p14:creationId xmlns:p14="http://schemas.microsoft.com/office/powerpoint/2010/main" val="3211341641"/>
      </p:ext>
    </p:extLst>
  </p:cSld>
  <p:clrMapOvr>
    <a:masterClrMapping/>
  </p:clrMapOvr>
  <p:extLst>
    <p:ext uri="{DCECCB84-F9BA-43D5-87BE-67443E8EF086}">
      <p15:sldGuideLst xmlns:p15="http://schemas.microsoft.com/office/powerpoint/2012/main">
        <p15:guide id="1" orient="horz" pos="306" userDrawn="1">
          <p15:clr>
            <a:srgbClr val="FBAE40"/>
          </p15:clr>
        </p15:guide>
        <p15:guide id="2" pos="306" userDrawn="1">
          <p15:clr>
            <a:srgbClr val="FBAE40"/>
          </p15:clr>
        </p15:guide>
        <p15:guide id="3" pos="5653" userDrawn="1">
          <p15:clr>
            <a:srgbClr val="FBAE40"/>
          </p15:clr>
        </p15:guide>
        <p15:guide id="4" orient="horz" pos="2981" userDrawn="1">
          <p15:clr>
            <a:srgbClr val="FBAE40"/>
          </p15:clr>
        </p15:guide>
        <p15:guide id="5" orient="horz" pos="31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th Conclusion">
    <p:spTree>
      <p:nvGrpSpPr>
        <p:cNvPr id="1" name=""/>
        <p:cNvGrpSpPr/>
        <p:nvPr/>
      </p:nvGrpSpPr>
      <p:grpSpPr>
        <a:xfrm>
          <a:off x="0" y="0"/>
          <a:ext cx="0" cy="0"/>
          <a:chOff x="0" y="0"/>
          <a:chExt cx="0" cy="0"/>
        </a:xfrm>
      </p:grpSpPr>
      <p:sp>
        <p:nvSpPr>
          <p:cNvPr id="11" name="23 Rectángulo"/>
          <p:cNvSpPr/>
          <p:nvPr userDrawn="1"/>
        </p:nvSpPr>
        <p:spPr>
          <a:xfrm>
            <a:off x="0" y="4490720"/>
            <a:ext cx="9140281" cy="652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1 Título"/>
          <p:cNvSpPr>
            <a:spLocks noGrp="1"/>
          </p:cNvSpPr>
          <p:nvPr>
            <p:ph type="title" hasCustomPrompt="1"/>
          </p:nvPr>
        </p:nvSpPr>
        <p:spPr>
          <a:xfrm>
            <a:off x="471600" y="406726"/>
            <a:ext cx="8502538" cy="342000"/>
          </a:xfrm>
          <a:prstGeom prst="rect">
            <a:avLst/>
          </a:prstGeom>
        </p:spPr>
        <p:txBody>
          <a:bodyPr lIns="0" tIns="0" rIns="0" bIns="0" anchor="t"/>
          <a:lstStyle>
            <a:lvl1pPr algn="l">
              <a:defRPr sz="1800" b="1">
                <a:solidFill>
                  <a:schemeClr val="accent4"/>
                </a:solidFill>
                <a:latin typeface="+mj-lt"/>
              </a:defRPr>
            </a:lvl1pPr>
          </a:lstStyle>
          <a:p>
            <a:r>
              <a:rPr lang="en-US" noProof="0" dirty="0"/>
              <a:t>Click here to modify the style of the master title</a:t>
            </a:r>
          </a:p>
        </p:txBody>
      </p:sp>
      <p:sp>
        <p:nvSpPr>
          <p:cNvPr id="7" name="Forma libre 6"/>
          <p:cNvSpPr/>
          <p:nvPr userDrawn="1"/>
        </p:nvSpPr>
        <p:spPr>
          <a:xfrm>
            <a:off x="8868798" y="0"/>
            <a:ext cx="279399" cy="167640"/>
          </a:xfrm>
          <a:custGeom>
            <a:avLst/>
            <a:gdLst>
              <a:gd name="connsiteX0" fmla="*/ 76201 w 279399"/>
              <a:gd name="connsiteY0" fmla="*/ 0 h 167640"/>
              <a:gd name="connsiteX1" fmla="*/ 139699 w 279399"/>
              <a:gd name="connsiteY1" fmla="*/ 0 h 167640"/>
              <a:gd name="connsiteX2" fmla="*/ 275202 w 279399"/>
              <a:gd name="connsiteY2" fmla="*/ 0 h 167640"/>
              <a:gd name="connsiteX3" fmla="*/ 279399 w 279399"/>
              <a:gd name="connsiteY3" fmla="*/ 0 h 167640"/>
              <a:gd name="connsiteX4" fmla="*/ 275202 w 279399"/>
              <a:gd name="connsiteY4" fmla="*/ 9233 h 167640"/>
              <a:gd name="connsiteX5" fmla="*/ 275202 w 279399"/>
              <a:gd name="connsiteY5" fmla="*/ 167640 h 167640"/>
              <a:gd name="connsiteX6" fmla="*/ 203198 w 279399"/>
              <a:gd name="connsiteY6" fmla="*/ 167640 h 167640"/>
              <a:gd name="connsiteX7" fmla="*/ 139699 w 279399"/>
              <a:gd name="connsiteY7" fmla="*/ 167640 h 167640"/>
              <a:gd name="connsiteX8" fmla="*/ 0 w 279399"/>
              <a:gd name="connsiteY8" fmla="*/ 16764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99" h="16764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bject 2"/>
          <p:cNvSpPr txBox="1"/>
          <p:nvPr userDrawn="1"/>
        </p:nvSpPr>
        <p:spPr>
          <a:xfrm>
            <a:off x="8915719" y="31388"/>
            <a:ext cx="212696" cy="107722"/>
          </a:xfrm>
          <a:prstGeom prst="rect">
            <a:avLst/>
          </a:prstGeom>
        </p:spPr>
        <p:txBody>
          <a:bodyPr vert="horz" wrap="square" lIns="0" tIns="0" rIns="0" bIns="0" rtlCol="0">
            <a:spAutoFit/>
          </a:bodyPr>
          <a:lstStyle/>
          <a:p>
            <a:pPr marR="5143" algn="ctr" defTabSz="925670">
              <a:buSzPct val="150000"/>
              <a:defRPr/>
            </a:pPr>
            <a:fld id="{A6A305E0-1484-441F-8A5B-692BE27C650C}" type="slidenum">
              <a:rPr lang="en-US" sz="700" noProof="0" smtClean="0">
                <a:solidFill>
                  <a:schemeClr val="bg1"/>
                </a:solidFill>
                <a:latin typeface="+mj-lt"/>
                <a:ea typeface="ＭＳ Ｐゴシック" pitchFamily="34" charset="-128"/>
                <a:cs typeface="BBVA Office Book"/>
              </a:rPr>
              <a:pPr marR="5143" algn="ctr" defTabSz="925670">
                <a:buSzPct val="150000"/>
                <a:defRPr/>
              </a:pPr>
              <a:t>‹#›</a:t>
            </a:fld>
            <a:endParaRPr lang="en-US" sz="900" b="1" spc="-5" noProof="0" dirty="0">
              <a:solidFill>
                <a:schemeClr val="bg1"/>
              </a:solidFill>
              <a:latin typeface="+mj-lt"/>
              <a:ea typeface="ＭＳ Ｐゴシック" pitchFamily="34" charset="-128"/>
              <a:cs typeface="BBVA Office Book"/>
            </a:endParaRPr>
          </a:p>
        </p:txBody>
      </p:sp>
      <p:sp>
        <p:nvSpPr>
          <p:cNvPr id="12" name="object 2"/>
          <p:cNvSpPr txBox="1"/>
          <p:nvPr userDrawn="1"/>
        </p:nvSpPr>
        <p:spPr>
          <a:xfrm>
            <a:off x="6323429" y="31388"/>
            <a:ext cx="2513396" cy="107722"/>
          </a:xfrm>
          <a:prstGeom prst="rect">
            <a:avLst/>
          </a:prstGeom>
        </p:spPr>
        <p:txBody>
          <a:bodyPr vert="horz" wrap="square" lIns="0" tIns="0" rIns="0" bIns="0" rtlCol="0">
            <a:spAutoFit/>
          </a:bodyPr>
          <a:lstStyle/>
          <a:p>
            <a:pPr marR="5143" algn="r" defTabSz="925670">
              <a:buSzPct val="150000"/>
              <a:defRPr/>
            </a:pPr>
            <a:r>
              <a:rPr lang="en-US" sz="700" spc="-5" noProof="0" dirty="0">
                <a:solidFill>
                  <a:schemeClr val="accent3"/>
                </a:solidFill>
                <a:latin typeface="+mj-lt"/>
                <a:ea typeface="ＭＳ Ｐゴシック" pitchFamily="34" charset="-128"/>
                <a:cs typeface="BBVA Office Light"/>
              </a:rPr>
              <a:t>BBVA Research / China Banking Monitor</a:t>
            </a:r>
            <a:endParaRPr lang="en-US" sz="700" b="1" spc="-5" noProof="0" dirty="0">
              <a:solidFill>
                <a:schemeClr val="accent3"/>
              </a:solidFill>
              <a:latin typeface="+mj-lt"/>
              <a:ea typeface="ＭＳ Ｐゴシック" pitchFamily="34" charset="-128"/>
              <a:cs typeface="BBVA Office Book"/>
            </a:endParaRPr>
          </a:p>
        </p:txBody>
      </p:sp>
      <p:sp>
        <p:nvSpPr>
          <p:cNvPr id="9" name="Google Shape;104;p21">
            <a:extLst>
              <a:ext uri="{FF2B5EF4-FFF2-40B4-BE49-F238E27FC236}">
                <a16:creationId xmlns="" xmlns:a16="http://schemas.microsoft.com/office/drawing/2014/main" id="{516E883E-1ADE-4941-BB1C-4589EC340E65}"/>
              </a:ext>
            </a:extLst>
          </p:cNvPr>
          <p:cNvSpPr txBox="1">
            <a:spLocks noGrp="1"/>
          </p:cNvSpPr>
          <p:nvPr>
            <p:ph type="subTitle" idx="2" hasCustomPrompt="1"/>
          </p:nvPr>
        </p:nvSpPr>
        <p:spPr>
          <a:xfrm>
            <a:off x="500600" y="4702017"/>
            <a:ext cx="8473500" cy="184666"/>
          </a:xfrm>
          <a:prstGeom prst="rect">
            <a:avLst/>
          </a:prstGeom>
          <a:noFill/>
          <a:ln>
            <a:noFill/>
          </a:ln>
        </p:spPr>
        <p:txBody>
          <a:bodyPr spcFirstLastPara="1" wrap="square" lIns="0" tIns="0" rIns="0" bIns="0" anchor="ctr" anchorCtr="0">
            <a:spAutoFit/>
          </a:bodyPr>
          <a:lstStyle>
            <a:lvl1pPr marR="0" lvl="0" algn="ctr" rtl="0">
              <a:lnSpc>
                <a:spcPct val="100000"/>
              </a:lnSpc>
              <a:spcBef>
                <a:spcPts val="0"/>
              </a:spcBef>
              <a:spcAft>
                <a:spcPts val="0"/>
              </a:spcAft>
              <a:buClr>
                <a:srgbClr val="000000"/>
              </a:buClr>
              <a:buSzPts val="1200"/>
              <a:buNone/>
              <a:defRPr sz="1200" b="0" i="0" u="none" strike="noStrike" cap="none">
                <a:solidFill>
                  <a:srgbClr val="FFFFFF"/>
                </a:solidFil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s-ES" dirty="0" err="1"/>
              <a:t>Click</a:t>
            </a:r>
            <a:r>
              <a:rPr lang="es-ES" dirty="0"/>
              <a:t> </a:t>
            </a:r>
            <a:r>
              <a:rPr lang="es-ES" dirty="0" err="1"/>
              <a:t>here</a:t>
            </a:r>
            <a:r>
              <a:rPr lang="es-ES" dirty="0"/>
              <a:t> </a:t>
            </a:r>
            <a:r>
              <a:rPr lang="es-ES" dirty="0" err="1"/>
              <a:t>to</a:t>
            </a:r>
            <a:r>
              <a:rPr lang="es-ES" dirty="0"/>
              <a:t> </a:t>
            </a:r>
            <a:r>
              <a:rPr lang="es-ES" dirty="0" err="1"/>
              <a:t>modify</a:t>
            </a:r>
            <a:r>
              <a:rPr lang="es-ES" dirty="0"/>
              <a:t> </a:t>
            </a:r>
            <a:r>
              <a:rPr lang="es-ES" dirty="0" err="1"/>
              <a:t>conclusion</a:t>
            </a:r>
            <a:endParaRPr dirty="0"/>
          </a:p>
        </p:txBody>
      </p:sp>
    </p:spTree>
    <p:extLst>
      <p:ext uri="{BB962C8B-B14F-4D97-AF65-F5344CB8AC3E}">
        <p14:creationId xmlns:p14="http://schemas.microsoft.com/office/powerpoint/2010/main" val="3267433698"/>
      </p:ext>
    </p:extLst>
  </p:cSld>
  <p:clrMapOvr>
    <a:masterClrMapping/>
  </p:clrMapOvr>
  <p:extLst>
    <p:ext uri="{DCECCB84-F9BA-43D5-87BE-67443E8EF086}">
      <p15:sldGuideLst xmlns:p15="http://schemas.microsoft.com/office/powerpoint/2012/main">
        <p15:guide id="1" orient="horz" pos="306" userDrawn="1">
          <p15:clr>
            <a:srgbClr val="FBAE40"/>
          </p15:clr>
        </p15:guide>
        <p15:guide id="2" pos="306" userDrawn="1">
          <p15:clr>
            <a:srgbClr val="FBAE40"/>
          </p15:clr>
        </p15:guide>
        <p15:guide id="3" pos="5653" userDrawn="1">
          <p15:clr>
            <a:srgbClr val="FBAE40"/>
          </p15:clr>
        </p15:guide>
        <p15:guide id="4" orient="horz" pos="2754" userDrawn="1">
          <p15:clr>
            <a:srgbClr val="FBAE40"/>
          </p15:clr>
        </p15:guide>
        <p15:guide id="5" orient="horz" pos="2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7 Marcador de posición de imagen"/>
          <p:cNvSpPr>
            <a:spLocks noGrp="1"/>
          </p:cNvSpPr>
          <p:nvPr>
            <p:ph type="pic" sz="quarter" idx="10" hasCustomPrompt="1"/>
          </p:nvPr>
        </p:nvSpPr>
        <p:spPr>
          <a:xfrm>
            <a:off x="3784144" y="-2"/>
            <a:ext cx="5363921" cy="5146153"/>
          </a:xfrm>
          <a:custGeom>
            <a:avLst/>
            <a:gdLst>
              <a:gd name="connsiteX0" fmla="*/ 0 w 5547359"/>
              <a:gd name="connsiteY0" fmla="*/ 0 h 5715000"/>
              <a:gd name="connsiteX1" fmla="*/ 5547359 w 5547359"/>
              <a:gd name="connsiteY1" fmla="*/ 0 h 5715000"/>
              <a:gd name="connsiteX2" fmla="*/ 5547359 w 5547359"/>
              <a:gd name="connsiteY2" fmla="*/ 5715000 h 5715000"/>
              <a:gd name="connsiteX3" fmla="*/ 0 w 5547359"/>
              <a:gd name="connsiteY3" fmla="*/ 5715000 h 5715000"/>
              <a:gd name="connsiteX4" fmla="*/ 0 w 5547359"/>
              <a:gd name="connsiteY4" fmla="*/ 0 h 5715000"/>
              <a:gd name="connsiteX0" fmla="*/ 0 w 5547359"/>
              <a:gd name="connsiteY0" fmla="*/ 0 h 5727192"/>
              <a:gd name="connsiteX1" fmla="*/ 5547359 w 5547359"/>
              <a:gd name="connsiteY1" fmla="*/ 0 h 5727192"/>
              <a:gd name="connsiteX2" fmla="*/ 4139183 w 5547359"/>
              <a:gd name="connsiteY2" fmla="*/ 5727192 h 5727192"/>
              <a:gd name="connsiteX3" fmla="*/ 0 w 5547359"/>
              <a:gd name="connsiteY3" fmla="*/ 5715000 h 5727192"/>
              <a:gd name="connsiteX4" fmla="*/ 0 w 5547359"/>
              <a:gd name="connsiteY4" fmla="*/ 0 h 5727192"/>
              <a:gd name="connsiteX0" fmla="*/ 0 w 5547359"/>
              <a:gd name="connsiteY0" fmla="*/ 0 h 5715000"/>
              <a:gd name="connsiteX1" fmla="*/ 5547359 w 5547359"/>
              <a:gd name="connsiteY1" fmla="*/ 0 h 5715000"/>
              <a:gd name="connsiteX2" fmla="*/ 4278883 w 5547359"/>
              <a:gd name="connsiteY2" fmla="*/ 5155692 h 5715000"/>
              <a:gd name="connsiteX3" fmla="*/ 0 w 5547359"/>
              <a:gd name="connsiteY3" fmla="*/ 5715000 h 5715000"/>
              <a:gd name="connsiteX4" fmla="*/ 0 w 5547359"/>
              <a:gd name="connsiteY4" fmla="*/ 0 h 5715000"/>
              <a:gd name="connsiteX0" fmla="*/ 25400 w 5572759"/>
              <a:gd name="connsiteY0" fmla="*/ 0 h 5194300"/>
              <a:gd name="connsiteX1" fmla="*/ 5572759 w 5572759"/>
              <a:gd name="connsiteY1" fmla="*/ 0 h 5194300"/>
              <a:gd name="connsiteX2" fmla="*/ 4304283 w 5572759"/>
              <a:gd name="connsiteY2" fmla="*/ 5155692 h 5194300"/>
              <a:gd name="connsiteX3" fmla="*/ 0 w 5572759"/>
              <a:gd name="connsiteY3" fmla="*/ 5194300 h 5194300"/>
              <a:gd name="connsiteX4" fmla="*/ 25400 w 5572759"/>
              <a:gd name="connsiteY4" fmla="*/ 0 h 5194300"/>
              <a:gd name="connsiteX0" fmla="*/ 254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 w 5572759"/>
              <a:gd name="connsiteY4" fmla="*/ 0 h 5194300"/>
              <a:gd name="connsiteX0" fmla="*/ 25400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00 w 5572759"/>
              <a:gd name="connsiteY4" fmla="*/ 0 h 5194300"/>
              <a:gd name="connsiteX0" fmla="*/ 2540000 w 5584443"/>
              <a:gd name="connsiteY0" fmla="*/ 0 h 5194300"/>
              <a:gd name="connsiteX1" fmla="*/ 5572759 w 5584443"/>
              <a:gd name="connsiteY1" fmla="*/ 0 h 5194300"/>
              <a:gd name="connsiteX2" fmla="*/ 5584443 w 5584443"/>
              <a:gd name="connsiteY2" fmla="*/ 5194243 h 5194300"/>
              <a:gd name="connsiteX3" fmla="*/ 0 w 5584443"/>
              <a:gd name="connsiteY3" fmla="*/ 5194300 h 5194300"/>
              <a:gd name="connsiteX4" fmla="*/ 2540000 w 5584443"/>
              <a:gd name="connsiteY4" fmla="*/ 0 h 5194300"/>
              <a:gd name="connsiteX0" fmla="*/ 2540000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540000 w 5576823"/>
              <a:gd name="connsiteY4" fmla="*/ 0 h 5194300"/>
              <a:gd name="connsiteX0" fmla="*/ 2380952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380952 w 5576823"/>
              <a:gd name="connsiteY4" fmla="*/ 0 h 5194300"/>
              <a:gd name="connsiteX0" fmla="*/ 2155635 w 5351506"/>
              <a:gd name="connsiteY0" fmla="*/ 0 h 5194243"/>
              <a:gd name="connsiteX1" fmla="*/ 5347442 w 5351506"/>
              <a:gd name="connsiteY1" fmla="*/ 0 h 5194243"/>
              <a:gd name="connsiteX2" fmla="*/ 5351506 w 5351506"/>
              <a:gd name="connsiteY2" fmla="*/ 5194243 h 5194243"/>
              <a:gd name="connsiteX3" fmla="*/ 0 w 5351506"/>
              <a:gd name="connsiteY3" fmla="*/ 5171214 h 5194243"/>
              <a:gd name="connsiteX4" fmla="*/ 2155635 w 5351506"/>
              <a:gd name="connsiteY4" fmla="*/ 0 h 5194243"/>
              <a:gd name="connsiteX0" fmla="*/ 2155635 w 5351506"/>
              <a:gd name="connsiteY0" fmla="*/ 0 h 5201995"/>
              <a:gd name="connsiteX1" fmla="*/ 5347442 w 5351506"/>
              <a:gd name="connsiteY1" fmla="*/ 0 h 5201995"/>
              <a:gd name="connsiteX2" fmla="*/ 5351506 w 5351506"/>
              <a:gd name="connsiteY2" fmla="*/ 5194243 h 5201995"/>
              <a:gd name="connsiteX3" fmla="*/ 0 w 5351506"/>
              <a:gd name="connsiteY3" fmla="*/ 5201995 h 5201995"/>
              <a:gd name="connsiteX4" fmla="*/ 2155635 w 5351506"/>
              <a:gd name="connsiteY4" fmla="*/ 0 h 5201995"/>
              <a:gd name="connsiteX0" fmla="*/ 2334564 w 5351506"/>
              <a:gd name="connsiteY0" fmla="*/ 0 h 5209690"/>
              <a:gd name="connsiteX1" fmla="*/ 5347442 w 5351506"/>
              <a:gd name="connsiteY1" fmla="*/ 7695 h 5209690"/>
              <a:gd name="connsiteX2" fmla="*/ 5351506 w 5351506"/>
              <a:gd name="connsiteY2" fmla="*/ 5201938 h 5209690"/>
              <a:gd name="connsiteX3" fmla="*/ 0 w 5351506"/>
              <a:gd name="connsiteY3" fmla="*/ 5209690 h 5209690"/>
              <a:gd name="connsiteX4" fmla="*/ 2334564 w 5351506"/>
              <a:gd name="connsiteY4" fmla="*/ 0 h 5209690"/>
              <a:gd name="connsiteX0" fmla="*/ 2155636 w 5172578"/>
              <a:gd name="connsiteY0" fmla="*/ 0 h 5217385"/>
              <a:gd name="connsiteX1" fmla="*/ 5168514 w 5172578"/>
              <a:gd name="connsiteY1" fmla="*/ 7695 h 5217385"/>
              <a:gd name="connsiteX2" fmla="*/ 5172578 w 5172578"/>
              <a:gd name="connsiteY2" fmla="*/ 5201938 h 5217385"/>
              <a:gd name="connsiteX3" fmla="*/ 0 w 5172578"/>
              <a:gd name="connsiteY3" fmla="*/ 5217385 h 5217385"/>
              <a:gd name="connsiteX4" fmla="*/ 2155636 w 5172578"/>
              <a:gd name="connsiteY4" fmla="*/ 0 h 5217385"/>
              <a:gd name="connsiteX0" fmla="*/ 2188771 w 5172578"/>
              <a:gd name="connsiteY0" fmla="*/ 0 h 5225080"/>
              <a:gd name="connsiteX1" fmla="*/ 5168514 w 5172578"/>
              <a:gd name="connsiteY1" fmla="*/ 15390 h 5225080"/>
              <a:gd name="connsiteX2" fmla="*/ 5172578 w 5172578"/>
              <a:gd name="connsiteY2" fmla="*/ 5209633 h 5225080"/>
              <a:gd name="connsiteX3" fmla="*/ 0 w 5172578"/>
              <a:gd name="connsiteY3" fmla="*/ 5225080 h 5225080"/>
              <a:gd name="connsiteX4" fmla="*/ 2188771 w 5172578"/>
              <a:gd name="connsiteY4" fmla="*/ 0 h 5225080"/>
              <a:gd name="connsiteX0" fmla="*/ 1725722 w 4709529"/>
              <a:gd name="connsiteY0" fmla="*/ 0 h 5213391"/>
              <a:gd name="connsiteX1" fmla="*/ 4705465 w 4709529"/>
              <a:gd name="connsiteY1" fmla="*/ 15390 h 5213391"/>
              <a:gd name="connsiteX2" fmla="*/ 4709529 w 4709529"/>
              <a:gd name="connsiteY2" fmla="*/ 5209633 h 5213391"/>
              <a:gd name="connsiteX3" fmla="*/ 0 w 4709529"/>
              <a:gd name="connsiteY3" fmla="*/ 5213391 h 5213391"/>
              <a:gd name="connsiteX4" fmla="*/ 1725722 w 4709529"/>
              <a:gd name="connsiteY4" fmla="*/ 0 h 5213391"/>
              <a:gd name="connsiteX0" fmla="*/ 2239103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239103 w 4709529"/>
              <a:gd name="connsiteY4" fmla="*/ 7988 h 5198001"/>
              <a:gd name="connsiteX0" fmla="*/ 2325254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325254 w 4709529"/>
              <a:gd name="connsiteY4" fmla="*/ 7988 h 5198001"/>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90306 h 5194243"/>
              <a:gd name="connsiteX4" fmla="*/ 2318627 w 4702902"/>
              <a:gd name="connsiteY4" fmla="*/ 7988 h 5194243"/>
              <a:gd name="connsiteX0" fmla="*/ 2285492 w 4669767"/>
              <a:gd name="connsiteY0" fmla="*/ 7988 h 5194243"/>
              <a:gd name="connsiteX1" fmla="*/ 4665703 w 4669767"/>
              <a:gd name="connsiteY1" fmla="*/ 0 h 5194243"/>
              <a:gd name="connsiteX2" fmla="*/ 4669767 w 4669767"/>
              <a:gd name="connsiteY2" fmla="*/ 5194243 h 5194243"/>
              <a:gd name="connsiteX3" fmla="*/ 0 w 4669767"/>
              <a:gd name="connsiteY3" fmla="*/ 5174916 h 5194243"/>
              <a:gd name="connsiteX4" fmla="*/ 2285492 w 4669767"/>
              <a:gd name="connsiteY4" fmla="*/ 7988 h 5194243"/>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67221 h 5194243"/>
              <a:gd name="connsiteX4" fmla="*/ 2318627 w 4702902"/>
              <a:gd name="connsiteY4" fmla="*/ 7988 h 5194243"/>
              <a:gd name="connsiteX0" fmla="*/ 2351762 w 4702902"/>
              <a:gd name="connsiteY0" fmla="*/ 293 h 5194243"/>
              <a:gd name="connsiteX1" fmla="*/ 4698838 w 4702902"/>
              <a:gd name="connsiteY1" fmla="*/ 0 h 5194243"/>
              <a:gd name="connsiteX2" fmla="*/ 4702902 w 4702902"/>
              <a:gd name="connsiteY2" fmla="*/ 5194243 h 5194243"/>
              <a:gd name="connsiteX3" fmla="*/ 0 w 4702902"/>
              <a:gd name="connsiteY3" fmla="*/ 5167221 h 5194243"/>
              <a:gd name="connsiteX4" fmla="*/ 2351762 w 4702902"/>
              <a:gd name="connsiteY4" fmla="*/ 293 h 5194243"/>
              <a:gd name="connsiteX0" fmla="*/ 2318627 w 4669767"/>
              <a:gd name="connsiteY0" fmla="*/ 293 h 5194243"/>
              <a:gd name="connsiteX1" fmla="*/ 4665703 w 4669767"/>
              <a:gd name="connsiteY1" fmla="*/ 0 h 5194243"/>
              <a:gd name="connsiteX2" fmla="*/ 4669767 w 4669767"/>
              <a:gd name="connsiteY2" fmla="*/ 5194243 h 5194243"/>
              <a:gd name="connsiteX3" fmla="*/ 0 w 4669767"/>
              <a:gd name="connsiteY3" fmla="*/ 5190308 h 5194243"/>
              <a:gd name="connsiteX4" fmla="*/ 2318627 w 4669767"/>
              <a:gd name="connsiteY4" fmla="*/ 293 h 5194243"/>
              <a:gd name="connsiteX0" fmla="*/ 2365016 w 4716156"/>
              <a:gd name="connsiteY0" fmla="*/ 293 h 5213394"/>
              <a:gd name="connsiteX1" fmla="*/ 4712092 w 4716156"/>
              <a:gd name="connsiteY1" fmla="*/ 0 h 5213394"/>
              <a:gd name="connsiteX2" fmla="*/ 4716156 w 4716156"/>
              <a:gd name="connsiteY2" fmla="*/ 5194243 h 5213394"/>
              <a:gd name="connsiteX3" fmla="*/ 0 w 4716156"/>
              <a:gd name="connsiteY3" fmla="*/ 5213394 h 5213394"/>
              <a:gd name="connsiteX4" fmla="*/ 2365016 w 4716156"/>
              <a:gd name="connsiteY4" fmla="*/ 293 h 5213394"/>
              <a:gd name="connsiteX0" fmla="*/ 2329672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29672 w 4680812"/>
              <a:gd name="connsiteY4" fmla="*/ 293 h 5194243"/>
              <a:gd name="connsiteX0" fmla="*/ 2356180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56180 w 4680812"/>
              <a:gd name="connsiteY4" fmla="*/ 293 h 5194243"/>
              <a:gd name="connsiteX0" fmla="*/ 2313767 w 4638399"/>
              <a:gd name="connsiteY0" fmla="*/ 293 h 5194243"/>
              <a:gd name="connsiteX1" fmla="*/ 4634335 w 4638399"/>
              <a:gd name="connsiteY1" fmla="*/ 0 h 5194243"/>
              <a:gd name="connsiteX2" fmla="*/ 4638399 w 4638399"/>
              <a:gd name="connsiteY2" fmla="*/ 5194243 h 5194243"/>
              <a:gd name="connsiteX3" fmla="*/ 0 w 4638399"/>
              <a:gd name="connsiteY3" fmla="*/ 5178509 h 5194243"/>
              <a:gd name="connsiteX4" fmla="*/ 2313767 w 4638399"/>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66783 w 4691415"/>
              <a:gd name="connsiteY0" fmla="*/ 293 h 5196978"/>
              <a:gd name="connsiteX1" fmla="*/ 4687351 w 4691415"/>
              <a:gd name="connsiteY1" fmla="*/ 0 h 5196978"/>
              <a:gd name="connsiteX2" fmla="*/ 4691415 w 4691415"/>
              <a:gd name="connsiteY2" fmla="*/ 5194243 h 5196978"/>
              <a:gd name="connsiteX3" fmla="*/ 0 w 4691415"/>
              <a:gd name="connsiteY3" fmla="*/ 5196978 h 5196978"/>
              <a:gd name="connsiteX4" fmla="*/ 2366783 w 4691415"/>
              <a:gd name="connsiteY4" fmla="*/ 293 h 5196978"/>
              <a:gd name="connsiteX0" fmla="*/ 2366783 w 4691415"/>
              <a:gd name="connsiteY0" fmla="*/ 293 h 5196978"/>
              <a:gd name="connsiteX1" fmla="*/ 4687351 w 4691415"/>
              <a:gd name="connsiteY1" fmla="*/ 0 h 5196978"/>
              <a:gd name="connsiteX2" fmla="*/ 4691415 w 4691415"/>
              <a:gd name="connsiteY2" fmla="*/ 5194243 h 5196978"/>
              <a:gd name="connsiteX3" fmla="*/ 0 w 4691415"/>
              <a:gd name="connsiteY3" fmla="*/ 5196978 h 5196978"/>
              <a:gd name="connsiteX4" fmla="*/ 2366783 w 4691415"/>
              <a:gd name="connsiteY4" fmla="*/ 293 h 5196978"/>
              <a:gd name="connsiteX0" fmla="*/ 2340275 w 4664907"/>
              <a:gd name="connsiteY0" fmla="*/ 293 h 5196978"/>
              <a:gd name="connsiteX1" fmla="*/ 4660843 w 4664907"/>
              <a:gd name="connsiteY1" fmla="*/ 0 h 5196978"/>
              <a:gd name="connsiteX2" fmla="*/ 4664907 w 4664907"/>
              <a:gd name="connsiteY2" fmla="*/ 5194243 h 5196978"/>
              <a:gd name="connsiteX3" fmla="*/ 0 w 4664907"/>
              <a:gd name="connsiteY3" fmla="*/ 5196978 h 5196978"/>
              <a:gd name="connsiteX4" fmla="*/ 2340275 w 4664907"/>
              <a:gd name="connsiteY4" fmla="*/ 293 h 5196978"/>
              <a:gd name="connsiteX0" fmla="*/ 2340275 w 4664907"/>
              <a:gd name="connsiteY0" fmla="*/ 293 h 5196978"/>
              <a:gd name="connsiteX1" fmla="*/ 4660843 w 4664907"/>
              <a:gd name="connsiteY1" fmla="*/ 0 h 5196978"/>
              <a:gd name="connsiteX2" fmla="*/ 4664907 w 4664907"/>
              <a:gd name="connsiteY2" fmla="*/ 5194243 h 5196978"/>
              <a:gd name="connsiteX3" fmla="*/ 0 w 4664907"/>
              <a:gd name="connsiteY3" fmla="*/ 5196978 h 5196978"/>
              <a:gd name="connsiteX4" fmla="*/ 2340275 w 4664907"/>
              <a:gd name="connsiteY4" fmla="*/ 293 h 5196978"/>
              <a:gd name="connsiteX0" fmla="*/ 2340275 w 4664907"/>
              <a:gd name="connsiteY0" fmla="*/ 293 h 5196978"/>
              <a:gd name="connsiteX1" fmla="*/ 4660843 w 4664907"/>
              <a:gd name="connsiteY1" fmla="*/ 0 h 5196978"/>
              <a:gd name="connsiteX2" fmla="*/ 4664907 w 4664907"/>
              <a:gd name="connsiteY2" fmla="*/ 5194243 h 5196978"/>
              <a:gd name="connsiteX3" fmla="*/ 0 w 4664907"/>
              <a:gd name="connsiteY3" fmla="*/ 5196978 h 5196978"/>
              <a:gd name="connsiteX4" fmla="*/ 2340275 w 4664907"/>
              <a:gd name="connsiteY4" fmla="*/ 293 h 5196978"/>
              <a:gd name="connsiteX0" fmla="*/ 2340275 w 4664907"/>
              <a:gd name="connsiteY0" fmla="*/ 293 h 5196978"/>
              <a:gd name="connsiteX1" fmla="*/ 4660843 w 4664907"/>
              <a:gd name="connsiteY1" fmla="*/ 0 h 5196978"/>
              <a:gd name="connsiteX2" fmla="*/ 4664907 w 4664907"/>
              <a:gd name="connsiteY2" fmla="*/ 5194243 h 5196978"/>
              <a:gd name="connsiteX3" fmla="*/ 0 w 4664907"/>
              <a:gd name="connsiteY3" fmla="*/ 5196978 h 5196978"/>
              <a:gd name="connsiteX4" fmla="*/ 2340275 w 4664907"/>
              <a:gd name="connsiteY4" fmla="*/ 293 h 5196978"/>
              <a:gd name="connsiteX0" fmla="*/ 2340275 w 4664907"/>
              <a:gd name="connsiteY0" fmla="*/ 293 h 5196978"/>
              <a:gd name="connsiteX1" fmla="*/ 4660843 w 4664907"/>
              <a:gd name="connsiteY1" fmla="*/ 0 h 5196978"/>
              <a:gd name="connsiteX2" fmla="*/ 4664907 w 4664907"/>
              <a:gd name="connsiteY2" fmla="*/ 5194243 h 5196978"/>
              <a:gd name="connsiteX3" fmla="*/ 0 w 4664907"/>
              <a:gd name="connsiteY3" fmla="*/ 5196978 h 5196978"/>
              <a:gd name="connsiteX4" fmla="*/ 2340275 w 4664907"/>
              <a:gd name="connsiteY4" fmla="*/ 293 h 5196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4907" h="5196978">
                <a:moveTo>
                  <a:pt x="2340275" y="293"/>
                </a:moveTo>
                <a:lnTo>
                  <a:pt x="4660843" y="0"/>
                </a:lnTo>
                <a:cubicBezTo>
                  <a:pt x="4664738" y="1731414"/>
                  <a:pt x="4661012" y="3462829"/>
                  <a:pt x="4664907" y="5194243"/>
                </a:cubicBezTo>
                <a:lnTo>
                  <a:pt x="0" y="5196978"/>
                </a:lnTo>
                <a:cubicBezTo>
                  <a:pt x="811900" y="3449359"/>
                  <a:pt x="1568136" y="1726365"/>
                  <a:pt x="2340275" y="293"/>
                </a:cubicBezTo>
                <a:close/>
              </a:path>
            </a:pathLst>
          </a:custGeom>
          <a:noFill/>
        </p:spPr>
        <p:txBody>
          <a:bodyPr anchor="ctr"/>
          <a:lstStyle>
            <a:lvl1pPr marL="267448" indent="-267448">
              <a:buNone/>
              <a:defRPr lang="es-ES_tradnl" sz="1100" baseline="0" dirty="0">
                <a:solidFill>
                  <a:schemeClr val="accent3"/>
                </a:solidFill>
                <a:latin typeface="+mj-lt"/>
              </a:defRPr>
            </a:lvl1pPr>
          </a:lstStyle>
          <a:p>
            <a:pPr marL="0" lvl="0" indent="0" algn="ctr"/>
            <a:r>
              <a:rPr lang="en-US" noProof="0" dirty="0"/>
              <a:t>Click here to insert a picture</a:t>
            </a:r>
          </a:p>
        </p:txBody>
      </p:sp>
      <p:sp>
        <p:nvSpPr>
          <p:cNvPr id="11" name="1 Título"/>
          <p:cNvSpPr>
            <a:spLocks noGrp="1"/>
          </p:cNvSpPr>
          <p:nvPr>
            <p:ph type="title" hasCustomPrompt="1"/>
          </p:nvPr>
        </p:nvSpPr>
        <p:spPr>
          <a:xfrm>
            <a:off x="474361" y="1658126"/>
            <a:ext cx="2695560" cy="2258940"/>
          </a:xfrm>
          <a:prstGeom prst="rect">
            <a:avLst/>
          </a:prstGeom>
        </p:spPr>
        <p:txBody>
          <a:bodyPr wrap="square" lIns="0" tIns="0" rIns="0" bIns="0">
            <a:noAutofit/>
          </a:bodyPr>
          <a:lstStyle>
            <a:lvl1pPr algn="l">
              <a:lnSpc>
                <a:spcPct val="110000"/>
              </a:lnSpc>
              <a:defRPr kumimoji="0" lang="es-ES_tradnl" sz="3200" b="0" i="0" strike="noStrike" cap="none" spc="0" normalizeH="0" noProof="0">
                <a:ln>
                  <a:noFill/>
                </a:ln>
                <a:solidFill>
                  <a:schemeClr val="bg1"/>
                </a:solidFill>
                <a:effectLst/>
                <a:uLnTx/>
                <a:uFillTx/>
                <a:latin typeface="+mj-lt"/>
                <a:cs typeface="+mn-cs"/>
              </a:defRPr>
            </a:lvl1pPr>
          </a:lstStyle>
          <a:p>
            <a:pPr lvl="0"/>
            <a:r>
              <a:rPr lang="en-US" noProof="0" dirty="0"/>
              <a:t>Click here to modify the style of the master title</a:t>
            </a:r>
          </a:p>
        </p:txBody>
      </p:sp>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605" y="484188"/>
            <a:ext cx="1134000" cy="473880"/>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5300" y="3926608"/>
            <a:ext cx="982800" cy="89636"/>
          </a:xfrm>
          <a:prstGeom prst="rect">
            <a:avLst/>
          </a:prstGeom>
        </p:spPr>
      </p:pic>
    </p:spTree>
    <p:extLst>
      <p:ext uri="{BB962C8B-B14F-4D97-AF65-F5344CB8AC3E}">
        <p14:creationId xmlns:p14="http://schemas.microsoft.com/office/powerpoint/2010/main" val="1107446939"/>
      </p:ext>
    </p:extLst>
  </p:cSld>
  <p:clrMapOvr>
    <a:masterClrMapping/>
  </p:clrMapOvr>
  <p:extLst>
    <p:ext uri="{DCECCB84-F9BA-43D5-87BE-67443E8EF086}">
      <p15:sldGuideLst xmlns:p15="http://schemas.microsoft.com/office/powerpoint/2012/main">
        <p15:guide id="1" pos="31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18700"/>
      </p:ext>
    </p:extLst>
  </p:cSld>
  <p:clrMap bg1="lt1" tx1="dk1" bg2="lt2" tx2="dk2" accent1="accent1" accent2="accent2" accent3="accent3" accent4="accent4" accent5="accent5" accent6="accent6" hlink="hlink" folHlink="folHlink"/>
  <p:sldLayoutIdLst>
    <p:sldLayoutId id="2147483677" r:id="rId1"/>
    <p:sldLayoutId id="2147483661" r:id="rId2"/>
    <p:sldLayoutId id="2147483673" r:id="rId3"/>
    <p:sldLayoutId id="2147483662" r:id="rId4"/>
    <p:sldLayoutId id="2147483666" r:id="rId5"/>
    <p:sldLayoutId id="2147483678" r:id="rId6"/>
    <p:sldLayoutId id="214748366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6" userDrawn="1">
          <p15:clr>
            <a:srgbClr val="F26B43"/>
          </p15:clr>
        </p15:guide>
        <p15:guide id="2" orient="horz" pos="758" userDrawn="1">
          <p15:clr>
            <a:srgbClr val="F26B43"/>
          </p15:clr>
        </p15:guide>
        <p15:guide id="3" pos="2812" userDrawn="1">
          <p15:clr>
            <a:srgbClr val="F26B43"/>
          </p15:clr>
        </p15:guide>
        <p15:guide id="4" pos="3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http://www.bbvaresearch.com/"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4500" y="1893208"/>
            <a:ext cx="5418140" cy="1357084"/>
          </a:xfrm>
        </p:spPr>
        <p:txBody>
          <a:bodyPr/>
          <a:lstStyle/>
          <a:p>
            <a:r>
              <a:rPr lang="en-US" dirty="0"/>
              <a:t>China Banking Monitor</a:t>
            </a:r>
          </a:p>
        </p:txBody>
      </p:sp>
      <p:sp>
        <p:nvSpPr>
          <p:cNvPr id="4" name="CuadroTexto 21"/>
          <p:cNvSpPr txBox="1"/>
          <p:nvPr/>
        </p:nvSpPr>
        <p:spPr>
          <a:xfrm>
            <a:off x="490954" y="4210927"/>
            <a:ext cx="1330758" cy="183864"/>
          </a:xfrm>
          <a:prstGeom prst="rect">
            <a:avLst/>
          </a:prstGeom>
          <a:noFill/>
          <a:ln w="9525">
            <a:noFill/>
            <a:miter lim="800000"/>
            <a:headEnd/>
            <a:tailEnd/>
          </a:ln>
        </p:spPr>
        <p:txBody>
          <a:bodyPr lIns="0" tIns="0" rIns="0" bIns="0" anchor="ctr"/>
          <a:lstStyle>
            <a:defPPr>
              <a:defRPr lang="es-ES_tradnl"/>
            </a:defPPr>
            <a:lvl1pPr>
              <a:lnSpc>
                <a:spcPct val="80000"/>
              </a:lnSpc>
              <a:spcBef>
                <a:spcPts val="936"/>
              </a:spcBef>
              <a:defRPr sz="900" u="none">
                <a:solidFill>
                  <a:srgbClr val="FFFFFF"/>
                </a:solidFill>
                <a:latin typeface="+mj-lt"/>
                <a:cs typeface="Arial" pitchFamily="34" charset="0"/>
              </a:defRPr>
            </a:lvl1pPr>
          </a:lstStyle>
          <a:p>
            <a:r>
              <a:rPr lang="en-US" sz="1050" dirty="0">
                <a:solidFill>
                  <a:schemeClr val="accent3"/>
                </a:solidFill>
              </a:rPr>
              <a:t>March </a:t>
            </a:r>
            <a:r>
              <a:rPr lang="en-US" sz="1050" dirty="0" smtClean="0">
                <a:solidFill>
                  <a:schemeClr val="accent3"/>
                </a:solidFill>
              </a:rPr>
              <a:t>15, </a:t>
            </a:r>
            <a:r>
              <a:rPr lang="en-US" sz="1050" dirty="0">
                <a:solidFill>
                  <a:schemeClr val="accent3"/>
                </a:solidFill>
              </a:rPr>
              <a:t>2023</a:t>
            </a:r>
          </a:p>
        </p:txBody>
      </p:sp>
    </p:spTree>
    <p:extLst>
      <p:ext uri="{BB962C8B-B14F-4D97-AF65-F5344CB8AC3E}">
        <p14:creationId xmlns:p14="http://schemas.microsoft.com/office/powerpoint/2010/main" val="358411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3" y="2138755"/>
            <a:ext cx="5526050" cy="1161658"/>
          </a:xfrm>
          <a:prstGeom prst="rect">
            <a:avLst/>
          </a:prstGeom>
        </p:spPr>
        <p:txBody>
          <a:bodyPr/>
          <a:lstStyle/>
          <a:p>
            <a:r>
              <a:rPr lang="en-US" dirty="0"/>
              <a:t>Performance of banking Sector</a:t>
            </a:r>
          </a:p>
        </p:txBody>
      </p:sp>
      <p:sp>
        <p:nvSpPr>
          <p:cNvPr id="5" name="4 CuadroTexto"/>
          <p:cNvSpPr txBox="1"/>
          <p:nvPr/>
        </p:nvSpPr>
        <p:spPr>
          <a:xfrm>
            <a:off x="495300" y="3539794"/>
            <a:ext cx="3982524" cy="566214"/>
          </a:xfrm>
          <a:prstGeom prst="rect">
            <a:avLst/>
          </a:prstGeom>
          <a:noFill/>
        </p:spPr>
        <p:txBody>
          <a:bodyPr wrap="square" lIns="0" tIns="0" rIns="0" bIns="0" rtlCol="0">
            <a:noAutofit/>
          </a:bodyPr>
          <a:lstStyle>
            <a:defPPr>
              <a:defRPr lang="es-ES_tradnl"/>
            </a:defPPr>
            <a:lvl1pPr algn="ctr">
              <a:defRPr sz="1600" u="none">
                <a:solidFill>
                  <a:srgbClr val="FFFFFF"/>
                </a:solidFill>
                <a:latin typeface="+mn-lt"/>
              </a:defRPr>
            </a:lvl1pPr>
          </a:lstStyle>
          <a:p>
            <a:pPr algn="l"/>
            <a:r>
              <a:rPr lang="en-US"/>
              <a:t>Asset quality is subject to headwinds</a:t>
            </a:r>
            <a:endParaRPr lang="en-US" dirty="0"/>
          </a:p>
        </p:txBody>
      </p:sp>
      <p:sp>
        <p:nvSpPr>
          <p:cNvPr id="4" name="3 CuadroTexto"/>
          <p:cNvSpPr txBox="1"/>
          <p:nvPr/>
        </p:nvSpPr>
        <p:spPr>
          <a:xfrm>
            <a:off x="487363" y="1192922"/>
            <a:ext cx="831353" cy="641379"/>
          </a:xfrm>
          <a:prstGeom prst="rect">
            <a:avLst/>
          </a:prstGeom>
          <a:noFill/>
        </p:spPr>
        <p:txBody>
          <a:bodyPr wrap="square" lIns="0" tIns="0" rIns="0" bIns="0" rtlCol="0">
            <a:noAutofit/>
          </a:bodyPr>
          <a:lstStyle>
            <a:defPPr>
              <a:defRPr lang="es-ES_tradnl"/>
            </a:defPPr>
            <a:lvl1pPr algn="ctr">
              <a:defRPr sz="10600" b="1" u="none" cap="small">
                <a:solidFill>
                  <a:schemeClr val="accent1"/>
                </a:solidFill>
                <a:latin typeface="+mj-lt"/>
              </a:defRPr>
            </a:lvl1pPr>
          </a:lstStyle>
          <a:p>
            <a:pPr algn="l"/>
            <a:r>
              <a:rPr lang="en-US" sz="4800" b="0" dirty="0">
                <a:solidFill>
                  <a:schemeClr val="accent3"/>
                </a:solidFill>
              </a:rPr>
              <a:t>02</a:t>
            </a:r>
          </a:p>
        </p:txBody>
      </p:sp>
    </p:spTree>
    <p:extLst>
      <p:ext uri="{BB962C8B-B14F-4D97-AF65-F5344CB8AC3E}">
        <p14:creationId xmlns:p14="http://schemas.microsoft.com/office/powerpoint/2010/main" val="147175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774" y="423746"/>
            <a:ext cx="8488363" cy="324980"/>
          </a:xfrm>
        </p:spPr>
        <p:txBody>
          <a:bodyPr/>
          <a:lstStyle/>
          <a:p>
            <a:r>
              <a:rPr lang="en-US" dirty="0"/>
              <a:t>A snapshot of financial fundamentals of Chinese banks</a:t>
            </a:r>
          </a:p>
        </p:txBody>
      </p:sp>
      <p:sp>
        <p:nvSpPr>
          <p:cNvPr id="3" name="39 CuadroTexto">
            <a:extLst>
              <a:ext uri="{FF2B5EF4-FFF2-40B4-BE49-F238E27FC236}">
                <a16:creationId xmlns="" xmlns:a16="http://schemas.microsoft.com/office/drawing/2014/main" id="{A6A9C267-625D-7E96-D451-0CB6BEE0119E}"/>
              </a:ext>
            </a:extLst>
          </p:cNvPr>
          <p:cNvSpPr txBox="1"/>
          <p:nvPr/>
        </p:nvSpPr>
        <p:spPr>
          <a:xfrm>
            <a:off x="492801" y="4840750"/>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CEIC &amp; BBVA </a:t>
            </a:r>
            <a:r>
              <a:rPr lang="es-ES" dirty="0" err="1"/>
              <a:t>Research</a:t>
            </a:r>
            <a:r>
              <a:rPr lang="es-ES" dirty="0"/>
              <a:t>.</a:t>
            </a:r>
          </a:p>
        </p:txBody>
      </p:sp>
      <p:graphicFrame>
        <p:nvGraphicFramePr>
          <p:cNvPr id="4" name="Tabla 3">
            <a:extLst>
              <a:ext uri="{FF2B5EF4-FFF2-40B4-BE49-F238E27FC236}">
                <a16:creationId xmlns="" xmlns:a16="http://schemas.microsoft.com/office/drawing/2014/main" id="{FEFE3571-9F09-920A-784F-07CA69663718}"/>
              </a:ext>
            </a:extLst>
          </p:cNvPr>
          <p:cNvGraphicFramePr>
            <a:graphicFrameLocks noGrp="1"/>
          </p:cNvGraphicFramePr>
          <p:nvPr>
            <p:extLst>
              <p:ext uri="{D42A27DB-BD31-4B8C-83A1-F6EECF244321}">
                <p14:modId xmlns:p14="http://schemas.microsoft.com/office/powerpoint/2010/main" val="853423642"/>
              </p:ext>
            </p:extLst>
          </p:nvPr>
        </p:nvGraphicFramePr>
        <p:xfrm>
          <a:off x="485774" y="1203325"/>
          <a:ext cx="8488362" cy="3529006"/>
        </p:xfrm>
        <a:graphic>
          <a:graphicData uri="http://schemas.openxmlformats.org/drawingml/2006/table">
            <a:tbl>
              <a:tblPr/>
              <a:tblGrid>
                <a:gridCol w="2287732">
                  <a:extLst>
                    <a:ext uri="{9D8B030D-6E8A-4147-A177-3AD203B41FA5}">
                      <a16:colId xmlns="" xmlns:a16="http://schemas.microsoft.com/office/drawing/2014/main" val="1431708768"/>
                    </a:ext>
                  </a:extLst>
                </a:gridCol>
                <a:gridCol w="600061">
                  <a:extLst>
                    <a:ext uri="{9D8B030D-6E8A-4147-A177-3AD203B41FA5}">
                      <a16:colId xmlns="" xmlns:a16="http://schemas.microsoft.com/office/drawing/2014/main" val="1517493977"/>
                    </a:ext>
                  </a:extLst>
                </a:gridCol>
                <a:gridCol w="600061">
                  <a:extLst>
                    <a:ext uri="{9D8B030D-6E8A-4147-A177-3AD203B41FA5}">
                      <a16:colId xmlns="" xmlns:a16="http://schemas.microsoft.com/office/drawing/2014/main" val="4084903806"/>
                    </a:ext>
                  </a:extLst>
                </a:gridCol>
                <a:gridCol w="600061">
                  <a:extLst>
                    <a:ext uri="{9D8B030D-6E8A-4147-A177-3AD203B41FA5}">
                      <a16:colId xmlns="" xmlns:a16="http://schemas.microsoft.com/office/drawing/2014/main" val="2129225145"/>
                    </a:ext>
                  </a:extLst>
                </a:gridCol>
                <a:gridCol w="600061">
                  <a:extLst>
                    <a:ext uri="{9D8B030D-6E8A-4147-A177-3AD203B41FA5}">
                      <a16:colId xmlns="" xmlns:a16="http://schemas.microsoft.com/office/drawing/2014/main" val="2821173710"/>
                    </a:ext>
                  </a:extLst>
                </a:gridCol>
                <a:gridCol w="600061">
                  <a:extLst>
                    <a:ext uri="{9D8B030D-6E8A-4147-A177-3AD203B41FA5}">
                      <a16:colId xmlns="" xmlns:a16="http://schemas.microsoft.com/office/drawing/2014/main" val="4166524885"/>
                    </a:ext>
                  </a:extLst>
                </a:gridCol>
                <a:gridCol w="600061">
                  <a:extLst>
                    <a:ext uri="{9D8B030D-6E8A-4147-A177-3AD203B41FA5}">
                      <a16:colId xmlns="" xmlns:a16="http://schemas.microsoft.com/office/drawing/2014/main" val="2571351273"/>
                    </a:ext>
                  </a:extLst>
                </a:gridCol>
                <a:gridCol w="600061">
                  <a:extLst>
                    <a:ext uri="{9D8B030D-6E8A-4147-A177-3AD203B41FA5}">
                      <a16:colId xmlns="" xmlns:a16="http://schemas.microsoft.com/office/drawing/2014/main" val="2124122518"/>
                    </a:ext>
                  </a:extLst>
                </a:gridCol>
                <a:gridCol w="600061">
                  <a:extLst>
                    <a:ext uri="{9D8B030D-6E8A-4147-A177-3AD203B41FA5}">
                      <a16:colId xmlns="" xmlns:a16="http://schemas.microsoft.com/office/drawing/2014/main" val="2887085634"/>
                    </a:ext>
                  </a:extLst>
                </a:gridCol>
                <a:gridCol w="700071">
                  <a:extLst>
                    <a:ext uri="{9D8B030D-6E8A-4147-A177-3AD203B41FA5}">
                      <a16:colId xmlns="" xmlns:a16="http://schemas.microsoft.com/office/drawing/2014/main" val="2857402509"/>
                    </a:ext>
                  </a:extLst>
                </a:gridCol>
                <a:gridCol w="700071">
                  <a:extLst>
                    <a:ext uri="{9D8B030D-6E8A-4147-A177-3AD203B41FA5}">
                      <a16:colId xmlns="" xmlns:a16="http://schemas.microsoft.com/office/drawing/2014/main" val="1165093011"/>
                    </a:ext>
                  </a:extLst>
                </a:gridCol>
              </a:tblGrid>
              <a:tr h="145397">
                <a:tc>
                  <a:txBody>
                    <a:bodyPr/>
                    <a:lstStyle/>
                    <a:p>
                      <a:pPr algn="l" fontAlgn="ctr"/>
                      <a:r>
                        <a:rPr lang="es-ES" sz="800" b="1" i="0" u="none" strike="noStrike">
                          <a:solidFill>
                            <a:srgbClr val="FFFFFF"/>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043263"/>
                    </a:solidFill>
                  </a:tcPr>
                </a:tc>
                <a:tc>
                  <a:txBody>
                    <a:bodyPr/>
                    <a:lstStyle/>
                    <a:p>
                      <a:pPr algn="ctr" fontAlgn="ctr"/>
                      <a:r>
                        <a:rPr lang="es-ES" sz="800" b="1" i="0" u="none" strike="noStrike">
                          <a:solidFill>
                            <a:srgbClr val="FFFFFF"/>
                          </a:solidFill>
                          <a:effectLst/>
                          <a:latin typeface="Arial" panose="020B0604020202020204" pitchFamily="34" charset="0"/>
                        </a:rPr>
                        <a:t>2020 Q3</a:t>
                      </a:r>
                    </a:p>
                  </a:txBody>
                  <a:tcPr marL="0" marR="0" marT="0" marB="0" anchor="ctr">
                    <a:lnL>
                      <a:noFill/>
                    </a:lnL>
                    <a:lnR w="6350" cap="flat" cmpd="sng" algn="ctr">
                      <a:solidFill>
                        <a:srgbClr val="FFFFFF"/>
                      </a:solidFill>
                      <a:prstDash val="solid"/>
                      <a:round/>
                      <a:headEnd type="none" w="med" len="med"/>
                      <a:tailEnd type="none" w="med" len="med"/>
                    </a:lnR>
                    <a:lnT>
                      <a:noFill/>
                    </a:lnT>
                    <a:lnB>
                      <a:noFill/>
                    </a:lnB>
                    <a:solidFill>
                      <a:srgbClr val="043263"/>
                    </a:solidFill>
                  </a:tcPr>
                </a:tc>
                <a:tc>
                  <a:txBody>
                    <a:bodyPr/>
                    <a:lstStyle/>
                    <a:p>
                      <a:pPr algn="ctr" fontAlgn="ctr"/>
                      <a:r>
                        <a:rPr lang="es-ES" sz="800" b="1" i="0" u="none" strike="noStrike">
                          <a:solidFill>
                            <a:srgbClr val="FFFFFF"/>
                          </a:solidFill>
                          <a:effectLst/>
                          <a:latin typeface="Arial" panose="020B0604020202020204" pitchFamily="34" charset="0"/>
                        </a:rPr>
                        <a:t>2020 Q4</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043263"/>
                    </a:solidFill>
                  </a:tcPr>
                </a:tc>
                <a:tc>
                  <a:txBody>
                    <a:bodyPr/>
                    <a:lstStyle/>
                    <a:p>
                      <a:pPr algn="ctr" fontAlgn="ctr"/>
                      <a:r>
                        <a:rPr lang="es-ES" sz="800" b="1" i="0" u="none" strike="noStrike">
                          <a:solidFill>
                            <a:srgbClr val="FFFFFF"/>
                          </a:solidFill>
                          <a:effectLst/>
                          <a:latin typeface="Arial" panose="020B0604020202020204" pitchFamily="34" charset="0"/>
                        </a:rPr>
                        <a:t>2021 Q1</a:t>
                      </a:r>
                    </a:p>
                  </a:txBody>
                  <a:tcPr marL="0" marR="0" marT="0" marB="0" anchor="ctr">
                    <a:lnL>
                      <a:noFill/>
                    </a:lnL>
                    <a:lnR>
                      <a:noFill/>
                    </a:lnR>
                    <a:lnT>
                      <a:noFill/>
                    </a:lnT>
                    <a:lnB>
                      <a:noFill/>
                    </a:lnB>
                    <a:solidFill>
                      <a:srgbClr val="043263"/>
                    </a:solidFill>
                  </a:tcPr>
                </a:tc>
                <a:tc>
                  <a:txBody>
                    <a:bodyPr/>
                    <a:lstStyle/>
                    <a:p>
                      <a:pPr algn="ctr" fontAlgn="ctr"/>
                      <a:r>
                        <a:rPr lang="es-ES" sz="800" b="1" i="0" u="none" strike="noStrike">
                          <a:solidFill>
                            <a:srgbClr val="FFFFFF"/>
                          </a:solidFill>
                          <a:effectLst/>
                          <a:latin typeface="Arial" panose="020B0604020202020204" pitchFamily="34" charset="0"/>
                        </a:rPr>
                        <a:t>2021 Q2</a:t>
                      </a:r>
                    </a:p>
                  </a:txBody>
                  <a:tcPr marL="0" marR="0" marT="0" marB="0" anchor="ctr">
                    <a:lnL>
                      <a:noFill/>
                    </a:lnL>
                    <a:lnR>
                      <a:noFill/>
                    </a:lnR>
                    <a:lnT>
                      <a:noFill/>
                    </a:lnT>
                    <a:lnB>
                      <a:noFill/>
                    </a:lnB>
                    <a:solidFill>
                      <a:srgbClr val="043263"/>
                    </a:solidFill>
                  </a:tcPr>
                </a:tc>
                <a:tc>
                  <a:txBody>
                    <a:bodyPr/>
                    <a:lstStyle/>
                    <a:p>
                      <a:pPr algn="ctr" fontAlgn="ctr"/>
                      <a:r>
                        <a:rPr lang="es-ES" sz="800" b="1" i="0" u="none" strike="noStrike">
                          <a:solidFill>
                            <a:srgbClr val="FFFFFF"/>
                          </a:solidFill>
                          <a:effectLst/>
                          <a:latin typeface="Arial" panose="020B0604020202020204" pitchFamily="34" charset="0"/>
                        </a:rPr>
                        <a:t>2021 Q3</a:t>
                      </a:r>
                    </a:p>
                  </a:txBody>
                  <a:tcPr marL="0" marR="0" marT="0" marB="0" anchor="ctr">
                    <a:lnL>
                      <a:noFill/>
                    </a:lnL>
                    <a:lnR>
                      <a:noFill/>
                    </a:lnR>
                    <a:lnT>
                      <a:noFill/>
                    </a:lnT>
                    <a:lnB>
                      <a:noFill/>
                    </a:lnB>
                    <a:solidFill>
                      <a:srgbClr val="043263"/>
                    </a:solidFill>
                  </a:tcPr>
                </a:tc>
                <a:tc>
                  <a:txBody>
                    <a:bodyPr/>
                    <a:lstStyle/>
                    <a:p>
                      <a:pPr algn="ctr" fontAlgn="ctr"/>
                      <a:r>
                        <a:rPr lang="es-ES" sz="800" b="1" i="0" u="none" strike="noStrike">
                          <a:solidFill>
                            <a:srgbClr val="FFFFFF"/>
                          </a:solidFill>
                          <a:effectLst/>
                          <a:latin typeface="Arial" panose="020B0604020202020204" pitchFamily="34" charset="0"/>
                        </a:rPr>
                        <a:t>2021 Q4</a:t>
                      </a:r>
                    </a:p>
                  </a:txBody>
                  <a:tcPr marL="0" marR="0" marT="0" marB="0" anchor="ctr">
                    <a:lnL>
                      <a:noFill/>
                    </a:lnL>
                    <a:lnR>
                      <a:noFill/>
                    </a:lnR>
                    <a:lnT>
                      <a:noFill/>
                    </a:lnT>
                    <a:lnB>
                      <a:noFill/>
                    </a:lnB>
                    <a:solidFill>
                      <a:srgbClr val="043263"/>
                    </a:solidFill>
                  </a:tcPr>
                </a:tc>
                <a:tc>
                  <a:txBody>
                    <a:bodyPr/>
                    <a:lstStyle/>
                    <a:p>
                      <a:pPr algn="ctr" fontAlgn="ctr"/>
                      <a:r>
                        <a:rPr lang="es-ES" sz="800" b="1" i="0" u="none" strike="noStrike">
                          <a:solidFill>
                            <a:srgbClr val="FFFFFF"/>
                          </a:solidFill>
                          <a:effectLst/>
                          <a:latin typeface="Arial" panose="020B0604020202020204" pitchFamily="34" charset="0"/>
                        </a:rPr>
                        <a:t>2022 Q1</a:t>
                      </a:r>
                    </a:p>
                  </a:txBody>
                  <a:tcPr marL="0" marR="0" marT="0" marB="0" anchor="ctr">
                    <a:lnL>
                      <a:noFill/>
                    </a:lnL>
                    <a:lnR>
                      <a:noFill/>
                    </a:lnR>
                    <a:lnT>
                      <a:noFill/>
                    </a:lnT>
                    <a:lnB>
                      <a:noFill/>
                    </a:lnB>
                    <a:solidFill>
                      <a:srgbClr val="043263"/>
                    </a:solidFill>
                  </a:tcPr>
                </a:tc>
                <a:tc>
                  <a:txBody>
                    <a:bodyPr/>
                    <a:lstStyle/>
                    <a:p>
                      <a:pPr algn="ctr" fontAlgn="ctr"/>
                      <a:r>
                        <a:rPr lang="es-ES" sz="800" b="1" i="0" u="none" strike="noStrike">
                          <a:solidFill>
                            <a:srgbClr val="FFFFFF"/>
                          </a:solidFill>
                          <a:effectLst/>
                          <a:latin typeface="Arial" panose="020B0604020202020204" pitchFamily="34" charset="0"/>
                        </a:rPr>
                        <a:t>2022 Q2</a:t>
                      </a:r>
                    </a:p>
                  </a:txBody>
                  <a:tcPr marL="0" marR="0" marT="0" marB="0" anchor="ctr">
                    <a:lnL>
                      <a:noFill/>
                    </a:lnL>
                    <a:lnR>
                      <a:noFill/>
                    </a:lnR>
                    <a:lnT>
                      <a:noFill/>
                    </a:lnT>
                    <a:lnB>
                      <a:noFill/>
                    </a:lnB>
                    <a:solidFill>
                      <a:srgbClr val="043263"/>
                    </a:solidFill>
                  </a:tcPr>
                </a:tc>
                <a:tc>
                  <a:txBody>
                    <a:bodyPr/>
                    <a:lstStyle/>
                    <a:p>
                      <a:pPr algn="ctr" fontAlgn="ctr"/>
                      <a:r>
                        <a:rPr lang="es-ES" sz="800" b="1" i="0" u="none" strike="noStrike">
                          <a:solidFill>
                            <a:srgbClr val="FFFFFF"/>
                          </a:solidFill>
                          <a:effectLst/>
                          <a:latin typeface="Arial" panose="020B0604020202020204" pitchFamily="34" charset="0"/>
                        </a:rPr>
                        <a:t>2022 Q3</a:t>
                      </a:r>
                    </a:p>
                  </a:txBody>
                  <a:tcPr marL="0" marR="0" marT="0" marB="0" anchor="ctr">
                    <a:lnL>
                      <a:noFill/>
                    </a:lnL>
                    <a:lnR>
                      <a:noFill/>
                    </a:lnR>
                    <a:lnT>
                      <a:noFill/>
                    </a:lnT>
                    <a:lnB>
                      <a:noFill/>
                    </a:lnB>
                    <a:solidFill>
                      <a:srgbClr val="043263"/>
                    </a:solidFill>
                  </a:tcPr>
                </a:tc>
                <a:tc>
                  <a:txBody>
                    <a:bodyPr/>
                    <a:lstStyle/>
                    <a:p>
                      <a:pPr algn="ctr" fontAlgn="ctr"/>
                      <a:r>
                        <a:rPr lang="es-ES" sz="800" b="1" i="0" u="none" strike="noStrike">
                          <a:solidFill>
                            <a:srgbClr val="FFFFFF"/>
                          </a:solidFill>
                          <a:effectLst/>
                          <a:latin typeface="Arial" panose="020B0604020202020204" pitchFamily="34" charset="0"/>
                        </a:rPr>
                        <a:t>2022 Q4</a:t>
                      </a:r>
                    </a:p>
                  </a:txBody>
                  <a:tcPr marL="0" marR="0" marT="0" marB="0" anchor="ctr">
                    <a:lnL>
                      <a:noFill/>
                    </a:lnL>
                    <a:lnR>
                      <a:noFill/>
                    </a:lnR>
                    <a:lnT>
                      <a:noFill/>
                    </a:lnT>
                    <a:lnB>
                      <a:noFill/>
                    </a:lnB>
                    <a:solidFill>
                      <a:srgbClr val="043263"/>
                    </a:solidFill>
                  </a:tcPr>
                </a:tc>
                <a:extLst>
                  <a:ext uri="{0D108BD9-81ED-4DB2-BD59-A6C34878D82A}">
                    <a16:rowId xmlns="" xmlns:a16="http://schemas.microsoft.com/office/drawing/2014/main" val="3674217697"/>
                  </a:ext>
                </a:extLst>
              </a:tr>
              <a:tr h="139074">
                <a:tc>
                  <a:txBody>
                    <a:bodyPr/>
                    <a:lstStyle/>
                    <a:p>
                      <a:pPr algn="l" fontAlgn="ctr"/>
                      <a:r>
                        <a:rPr lang="en-US" sz="800" b="1" i="0" u="none" strike="noStrike">
                          <a:solidFill>
                            <a:srgbClr val="004481"/>
                          </a:solidFill>
                          <a:effectLst/>
                          <a:latin typeface="Arial" panose="020B0604020202020204" pitchFamily="34" charset="0"/>
                        </a:rPr>
                        <a:t>Asset quality and credit risk</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3146601858"/>
                  </a:ext>
                </a:extLst>
              </a:tr>
              <a:tr h="139074">
                <a:tc>
                  <a:txBody>
                    <a:bodyPr/>
                    <a:lstStyle/>
                    <a:p>
                      <a:pPr algn="l" fontAlgn="ctr"/>
                      <a:r>
                        <a:rPr lang="es-ES" sz="800" b="1" i="0" u="none" strike="noStrike">
                          <a:solidFill>
                            <a:srgbClr val="004481"/>
                          </a:solidFill>
                          <a:effectLst/>
                          <a:latin typeface="Arial" panose="020B0604020202020204" pitchFamily="34" charset="0"/>
                        </a:rPr>
                        <a:t>Loans/total assets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53.7%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54.0%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54.7%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55.2%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55.8%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55.9%</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56.2%</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56.1%</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56.4%</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56.4%</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196411410"/>
                  </a:ext>
                </a:extLst>
              </a:tr>
              <a:tr h="139074">
                <a:tc>
                  <a:txBody>
                    <a:bodyPr/>
                    <a:lstStyle/>
                    <a:p>
                      <a:pPr algn="l" fontAlgn="ctr"/>
                      <a:r>
                        <a:rPr lang="es-ES" sz="800" b="1" i="0" u="none" strike="noStrike">
                          <a:solidFill>
                            <a:srgbClr val="004481"/>
                          </a:solidFill>
                          <a:effectLst/>
                          <a:latin typeface="Arial" panose="020B0604020202020204" pitchFamily="34" charset="0"/>
                        </a:rPr>
                        <a:t>NPL ratio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1.96%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1.84%</a:t>
                      </a: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1.80%</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1.76%</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1.75%</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1.73%</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1.69%</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1.67%</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1.66%</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1.63%</a:t>
                      </a:r>
                    </a:p>
                  </a:txBody>
                  <a:tcPr marL="0" marR="0" marT="0" marB="0" anchor="b">
                    <a:lnL>
                      <a:noFill/>
                    </a:lnL>
                    <a:lnR>
                      <a:noFill/>
                    </a:lnR>
                    <a:lnT>
                      <a:noFill/>
                    </a:lnT>
                    <a:lnB>
                      <a:noFill/>
                    </a:lnB>
                  </a:tcPr>
                </a:tc>
                <a:extLst>
                  <a:ext uri="{0D108BD9-81ED-4DB2-BD59-A6C34878D82A}">
                    <a16:rowId xmlns="" xmlns:a16="http://schemas.microsoft.com/office/drawing/2014/main" val="521151906"/>
                  </a:ext>
                </a:extLst>
              </a:tr>
              <a:tr h="139074">
                <a:tc>
                  <a:txBody>
                    <a:bodyPr/>
                    <a:lstStyle/>
                    <a:p>
                      <a:pPr algn="l" fontAlgn="ctr"/>
                      <a:r>
                        <a:rPr lang="es-ES" sz="800" b="1" i="0" u="none" strike="noStrike">
                          <a:solidFill>
                            <a:srgbClr val="004481"/>
                          </a:solidFill>
                          <a:effectLst/>
                          <a:latin typeface="Arial" panose="020B0604020202020204" pitchFamily="34" charset="0"/>
                        </a:rPr>
                        <a:t>(NPL+special-mention loan) ratio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4.41%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4.41%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4.22%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4.12%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4.11%</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4.06%</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4.00%</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3.98%</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3.93%</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3.86%</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3277058956"/>
                  </a:ext>
                </a:extLst>
              </a:tr>
              <a:tr h="139074">
                <a:tc>
                  <a:txBody>
                    <a:bodyPr/>
                    <a:lstStyle/>
                    <a:p>
                      <a:pPr algn="l" fontAlgn="ctr"/>
                      <a:r>
                        <a:rPr lang="es-ES" sz="800" b="1" i="0" u="none" strike="noStrike">
                          <a:solidFill>
                            <a:srgbClr val="004481"/>
                          </a:solidFill>
                          <a:effectLst/>
                          <a:latin typeface="Arial" panose="020B0604020202020204" pitchFamily="34" charset="0"/>
                        </a:rPr>
                        <a:t>Provisions/NPLs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179.9%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184.5%</a:t>
                      </a: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187.1%</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193.2%</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197.0%</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197.0%</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200.7%</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203.8%</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205.5%</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205.9%</a:t>
                      </a:r>
                    </a:p>
                  </a:txBody>
                  <a:tcPr marL="0" marR="0" marT="0" marB="0" anchor="b">
                    <a:lnL>
                      <a:noFill/>
                    </a:lnL>
                    <a:lnR>
                      <a:noFill/>
                    </a:lnR>
                    <a:lnT>
                      <a:noFill/>
                    </a:lnT>
                    <a:lnB>
                      <a:noFill/>
                    </a:lnB>
                  </a:tcPr>
                </a:tc>
                <a:extLst>
                  <a:ext uri="{0D108BD9-81ED-4DB2-BD59-A6C34878D82A}">
                    <a16:rowId xmlns="" xmlns:a16="http://schemas.microsoft.com/office/drawing/2014/main" val="946437081"/>
                  </a:ext>
                </a:extLst>
              </a:tr>
              <a:tr h="139074">
                <a:tc>
                  <a:txBody>
                    <a:bodyPr/>
                    <a:lstStyle/>
                    <a:p>
                      <a:pPr algn="l" fontAlgn="ctr"/>
                      <a:r>
                        <a:rPr lang="es-ES" sz="800" b="1" i="0" u="none" strike="noStrike">
                          <a:solidFill>
                            <a:srgbClr val="004481"/>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3587932661"/>
                  </a:ext>
                </a:extLst>
              </a:tr>
              <a:tr h="139074">
                <a:tc>
                  <a:txBody>
                    <a:bodyPr/>
                    <a:lstStyle/>
                    <a:p>
                      <a:pPr algn="l" fontAlgn="ctr"/>
                      <a:r>
                        <a:rPr lang="es-ES" sz="800" b="1" i="0" u="none" strike="noStrike">
                          <a:solidFill>
                            <a:srgbClr val="004481"/>
                          </a:solidFill>
                          <a:effectLst/>
                          <a:latin typeface="Arial" panose="020B0604020202020204" pitchFamily="34" charset="0"/>
                        </a:rPr>
                        <a:t>Profitability &amp; efficiency</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1916673288"/>
                  </a:ext>
                </a:extLst>
              </a:tr>
              <a:tr h="139074">
                <a:tc>
                  <a:txBody>
                    <a:bodyPr/>
                    <a:lstStyle/>
                    <a:p>
                      <a:pPr algn="l" fontAlgn="ctr"/>
                      <a:r>
                        <a:rPr lang="es-ES" sz="800" b="1" i="0" u="none" strike="noStrike">
                          <a:solidFill>
                            <a:srgbClr val="004481"/>
                          </a:solidFill>
                          <a:effectLst/>
                          <a:latin typeface="Arial" panose="020B0604020202020204" pitchFamily="34" charset="0"/>
                        </a:rPr>
                        <a:t>NIM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2.09%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2.10%</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2.07%</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2.06%</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2.07%</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2.08%</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1.97%</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1.94%</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1.94%</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1.91%</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3895102950"/>
                  </a:ext>
                </a:extLst>
              </a:tr>
              <a:tr h="139074">
                <a:tc>
                  <a:txBody>
                    <a:bodyPr/>
                    <a:lstStyle/>
                    <a:p>
                      <a:pPr algn="l" fontAlgn="ctr"/>
                      <a:r>
                        <a:rPr lang="es-ES" sz="800" b="1" i="0" u="none" strike="noStrike">
                          <a:solidFill>
                            <a:srgbClr val="004481"/>
                          </a:solidFill>
                          <a:effectLst/>
                          <a:latin typeface="Arial" panose="020B0604020202020204" pitchFamily="34" charset="0"/>
                        </a:rPr>
                        <a:t>Cost to income ratio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28.1%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31.2%</a:t>
                      </a: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27.1%</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28.1%</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29.0%</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32.1%</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27.7%</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28.9%</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30.0%</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34.0%</a:t>
                      </a:r>
                    </a:p>
                  </a:txBody>
                  <a:tcPr marL="0" marR="0" marT="0" marB="0" anchor="b">
                    <a:lnL>
                      <a:noFill/>
                    </a:lnL>
                    <a:lnR>
                      <a:noFill/>
                    </a:lnR>
                    <a:lnT>
                      <a:noFill/>
                    </a:lnT>
                    <a:lnB>
                      <a:noFill/>
                    </a:lnB>
                  </a:tcPr>
                </a:tc>
                <a:extLst>
                  <a:ext uri="{0D108BD9-81ED-4DB2-BD59-A6C34878D82A}">
                    <a16:rowId xmlns="" xmlns:a16="http://schemas.microsoft.com/office/drawing/2014/main" val="1872913912"/>
                  </a:ext>
                </a:extLst>
              </a:tr>
              <a:tr h="139074">
                <a:tc>
                  <a:txBody>
                    <a:bodyPr/>
                    <a:lstStyle/>
                    <a:p>
                      <a:pPr algn="l" fontAlgn="ctr"/>
                      <a:r>
                        <a:rPr lang="es-ES" sz="800" b="1" i="0" u="none" strike="noStrike">
                          <a:solidFill>
                            <a:srgbClr val="004481"/>
                          </a:solidFill>
                          <a:effectLst/>
                          <a:latin typeface="Arial" panose="020B0604020202020204" pitchFamily="34" charset="0"/>
                        </a:rPr>
                        <a:t>ROE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10.1%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9.5%</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11.3%</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10.4%</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10.1%</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9.6%</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10.9%</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10.1%</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9.3%</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9.3%</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4119859306"/>
                  </a:ext>
                </a:extLst>
              </a:tr>
              <a:tr h="139074">
                <a:tc>
                  <a:txBody>
                    <a:bodyPr/>
                    <a:lstStyle/>
                    <a:p>
                      <a:pPr algn="l" fontAlgn="ctr"/>
                      <a:r>
                        <a:rPr lang="es-ES" sz="800" b="1" i="0" u="none" strike="noStrike">
                          <a:solidFill>
                            <a:srgbClr val="004481"/>
                          </a:solidFill>
                          <a:effectLst/>
                          <a:latin typeface="Arial" panose="020B0604020202020204" pitchFamily="34" charset="0"/>
                        </a:rPr>
                        <a:t>ROA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ctr"/>
                      <a:r>
                        <a:rPr lang="es-ES" sz="800" b="0" i="0" u="none" strike="noStrike">
                          <a:solidFill>
                            <a:srgbClr val="004481"/>
                          </a:solidFill>
                          <a:effectLst/>
                          <a:latin typeface="Arial" panose="020B0604020202020204" pitchFamily="34" charset="0"/>
                        </a:rPr>
                        <a:t>0.80%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ctr"/>
                      <a:r>
                        <a:rPr lang="es-ES" sz="800" b="0" i="0" u="none" strike="noStrike">
                          <a:solidFill>
                            <a:srgbClr val="004481"/>
                          </a:solidFill>
                          <a:effectLst/>
                          <a:latin typeface="Arial" panose="020B0604020202020204" pitchFamily="34" charset="0"/>
                        </a:rPr>
                        <a:t>0.77%</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r" fontAlgn="ctr"/>
                      <a:r>
                        <a:rPr lang="es-ES" sz="800" b="0" i="0" u="none" strike="noStrike">
                          <a:solidFill>
                            <a:srgbClr val="004481"/>
                          </a:solidFill>
                          <a:effectLst/>
                          <a:latin typeface="Arial" panose="020B0604020202020204" pitchFamily="34" charset="0"/>
                        </a:rPr>
                        <a:t>0.91%</a:t>
                      </a:r>
                    </a:p>
                  </a:txBody>
                  <a:tcPr marL="0" marR="0" marT="0" marB="0" anchor="ctr">
                    <a:lnL>
                      <a:noFill/>
                    </a:lnL>
                    <a:lnR>
                      <a:noFill/>
                    </a:lnR>
                    <a:lnT>
                      <a:noFill/>
                    </a:lnT>
                    <a:lnB>
                      <a:noFill/>
                    </a:lnB>
                  </a:tcPr>
                </a:tc>
                <a:tc>
                  <a:txBody>
                    <a:bodyPr/>
                    <a:lstStyle/>
                    <a:p>
                      <a:pPr algn="r" fontAlgn="ctr"/>
                      <a:r>
                        <a:rPr lang="es-ES" sz="800" b="0" i="0" u="none" strike="noStrike">
                          <a:solidFill>
                            <a:srgbClr val="004481"/>
                          </a:solidFill>
                          <a:effectLst/>
                          <a:latin typeface="Arial" panose="020B0604020202020204" pitchFamily="34" charset="0"/>
                        </a:rPr>
                        <a:t>0.83%</a:t>
                      </a:r>
                    </a:p>
                  </a:txBody>
                  <a:tcPr marL="0" marR="0" marT="0" marB="0" anchor="ctr">
                    <a:lnL>
                      <a:noFill/>
                    </a:lnL>
                    <a:lnR>
                      <a:noFill/>
                    </a:lnR>
                    <a:lnT>
                      <a:noFill/>
                    </a:lnT>
                    <a:lnB>
                      <a:noFill/>
                    </a:lnB>
                  </a:tcPr>
                </a:tc>
                <a:tc>
                  <a:txBody>
                    <a:bodyPr/>
                    <a:lstStyle/>
                    <a:p>
                      <a:pPr algn="r" fontAlgn="ctr"/>
                      <a:r>
                        <a:rPr lang="es-ES" sz="800" b="0" i="0" u="none" strike="noStrike">
                          <a:solidFill>
                            <a:srgbClr val="004481"/>
                          </a:solidFill>
                          <a:effectLst/>
                          <a:latin typeface="Arial" panose="020B0604020202020204" pitchFamily="34" charset="0"/>
                        </a:rPr>
                        <a:t>0.82%</a:t>
                      </a:r>
                    </a:p>
                  </a:txBody>
                  <a:tcPr marL="0" marR="0" marT="0" marB="0" anchor="ctr">
                    <a:lnL>
                      <a:noFill/>
                    </a:lnL>
                    <a:lnR>
                      <a:noFill/>
                    </a:lnR>
                    <a:lnT>
                      <a:noFill/>
                    </a:lnT>
                    <a:lnB>
                      <a:noFill/>
                    </a:lnB>
                  </a:tcPr>
                </a:tc>
                <a:tc>
                  <a:txBody>
                    <a:bodyPr/>
                    <a:lstStyle/>
                    <a:p>
                      <a:pPr algn="r" fontAlgn="ctr"/>
                      <a:r>
                        <a:rPr lang="es-ES" sz="800" b="0" i="0" u="none" strike="noStrike">
                          <a:solidFill>
                            <a:srgbClr val="004481"/>
                          </a:solidFill>
                          <a:effectLst/>
                          <a:latin typeface="Arial" panose="020B0604020202020204" pitchFamily="34" charset="0"/>
                        </a:rPr>
                        <a:t>0.79%</a:t>
                      </a:r>
                    </a:p>
                  </a:txBody>
                  <a:tcPr marL="0" marR="0" marT="0" marB="0" anchor="ctr">
                    <a:lnL>
                      <a:noFill/>
                    </a:lnL>
                    <a:lnR>
                      <a:noFill/>
                    </a:lnR>
                    <a:lnT>
                      <a:noFill/>
                    </a:lnT>
                    <a:lnB>
                      <a:noFill/>
                    </a:lnB>
                  </a:tcPr>
                </a:tc>
                <a:tc>
                  <a:txBody>
                    <a:bodyPr/>
                    <a:lstStyle/>
                    <a:p>
                      <a:pPr algn="r" fontAlgn="ctr"/>
                      <a:r>
                        <a:rPr lang="es-ES" sz="800" b="0" i="0" u="none" strike="noStrike">
                          <a:solidFill>
                            <a:srgbClr val="004481"/>
                          </a:solidFill>
                          <a:effectLst/>
                          <a:latin typeface="Arial" panose="020B0604020202020204" pitchFamily="34" charset="0"/>
                        </a:rPr>
                        <a:t>0.89%</a:t>
                      </a:r>
                    </a:p>
                  </a:txBody>
                  <a:tcPr marL="0" marR="0" marT="0" marB="0" anchor="ctr">
                    <a:lnL>
                      <a:noFill/>
                    </a:lnL>
                    <a:lnR>
                      <a:noFill/>
                    </a:lnR>
                    <a:lnT>
                      <a:noFill/>
                    </a:lnT>
                    <a:lnB>
                      <a:noFill/>
                    </a:lnB>
                  </a:tcPr>
                </a:tc>
                <a:tc>
                  <a:txBody>
                    <a:bodyPr/>
                    <a:lstStyle/>
                    <a:p>
                      <a:pPr algn="r" fontAlgn="ctr"/>
                      <a:r>
                        <a:rPr lang="es-ES" sz="800" b="0" i="0" u="none" strike="noStrike">
                          <a:solidFill>
                            <a:srgbClr val="004481"/>
                          </a:solidFill>
                          <a:effectLst/>
                          <a:latin typeface="Arial" panose="020B0604020202020204" pitchFamily="34" charset="0"/>
                        </a:rPr>
                        <a:t>0.81%</a:t>
                      </a:r>
                    </a:p>
                  </a:txBody>
                  <a:tcPr marL="0" marR="0" marT="0" marB="0" anchor="ctr">
                    <a:lnL>
                      <a:noFill/>
                    </a:lnL>
                    <a:lnR>
                      <a:noFill/>
                    </a:lnR>
                    <a:lnT>
                      <a:noFill/>
                    </a:lnT>
                    <a:lnB>
                      <a:noFill/>
                    </a:lnB>
                  </a:tcPr>
                </a:tc>
                <a:tc>
                  <a:txBody>
                    <a:bodyPr/>
                    <a:lstStyle/>
                    <a:p>
                      <a:pPr algn="r" fontAlgn="ctr"/>
                      <a:r>
                        <a:rPr lang="es-ES" sz="800" b="0" i="0" u="none" strike="noStrike">
                          <a:solidFill>
                            <a:srgbClr val="004481"/>
                          </a:solidFill>
                          <a:effectLst/>
                          <a:latin typeface="Arial" panose="020B0604020202020204" pitchFamily="34" charset="0"/>
                        </a:rPr>
                        <a:t>0.75%</a:t>
                      </a:r>
                    </a:p>
                  </a:txBody>
                  <a:tcPr marL="0" marR="0" marT="0" marB="0" anchor="ctr">
                    <a:lnL>
                      <a:noFill/>
                    </a:lnL>
                    <a:lnR>
                      <a:noFill/>
                    </a:lnR>
                    <a:lnT>
                      <a:noFill/>
                    </a:lnT>
                    <a:lnB>
                      <a:noFill/>
                    </a:lnB>
                  </a:tcPr>
                </a:tc>
                <a:tc>
                  <a:txBody>
                    <a:bodyPr/>
                    <a:lstStyle/>
                    <a:p>
                      <a:pPr algn="r" fontAlgn="ctr"/>
                      <a:r>
                        <a:rPr lang="es-ES" sz="800" b="0" i="0" u="none" strike="noStrike">
                          <a:solidFill>
                            <a:srgbClr val="004481"/>
                          </a:solidFill>
                          <a:effectLst/>
                          <a:latin typeface="Arial" panose="020B0604020202020204" pitchFamily="34" charset="0"/>
                        </a:rPr>
                        <a:t>0.76%</a:t>
                      </a:r>
                    </a:p>
                  </a:txBody>
                  <a:tcPr marL="0" marR="0" marT="0" marB="0" anchor="ctr">
                    <a:lnL>
                      <a:noFill/>
                    </a:lnL>
                    <a:lnR>
                      <a:noFill/>
                    </a:lnR>
                    <a:lnT>
                      <a:noFill/>
                    </a:lnT>
                    <a:lnB>
                      <a:noFill/>
                    </a:lnB>
                  </a:tcPr>
                </a:tc>
                <a:extLst>
                  <a:ext uri="{0D108BD9-81ED-4DB2-BD59-A6C34878D82A}">
                    <a16:rowId xmlns="" xmlns:a16="http://schemas.microsoft.com/office/drawing/2014/main" val="639457570"/>
                  </a:ext>
                </a:extLst>
              </a:tr>
              <a:tr h="139074">
                <a:tc>
                  <a:txBody>
                    <a:bodyPr/>
                    <a:lstStyle/>
                    <a:p>
                      <a:pPr algn="l" fontAlgn="ctr"/>
                      <a:r>
                        <a:rPr lang="es-ES" sz="800" b="1" i="0" u="none" strike="noStrike">
                          <a:solidFill>
                            <a:srgbClr val="004481"/>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1039932917"/>
                  </a:ext>
                </a:extLst>
              </a:tr>
              <a:tr h="139074">
                <a:tc>
                  <a:txBody>
                    <a:bodyPr/>
                    <a:lstStyle/>
                    <a:p>
                      <a:pPr algn="l" fontAlgn="ctr"/>
                      <a:r>
                        <a:rPr lang="es-ES" sz="800" b="1" i="0" u="none" strike="noStrike">
                          <a:solidFill>
                            <a:srgbClr val="004481"/>
                          </a:solidFill>
                          <a:effectLst/>
                          <a:latin typeface="Arial" panose="020B0604020202020204" pitchFamily="34" charset="0"/>
                        </a:rPr>
                        <a:t>Solvency</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b"/>
                      <a:r>
                        <a:rPr lang="es-ES" sz="800" b="0" i="0" u="none" strike="noStrike">
                          <a:solidFill>
                            <a:srgbClr val="004481"/>
                          </a:solidFill>
                          <a:effectLst/>
                          <a:latin typeface="Arial" panose="020B060402020202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1221012135"/>
                  </a:ext>
                </a:extLst>
              </a:tr>
              <a:tr h="139074">
                <a:tc>
                  <a:txBody>
                    <a:bodyPr/>
                    <a:lstStyle/>
                    <a:p>
                      <a:pPr algn="l" fontAlgn="ctr"/>
                      <a:r>
                        <a:rPr lang="es-ES" sz="800" b="1" i="0" u="none" strike="noStrike">
                          <a:solidFill>
                            <a:srgbClr val="004481"/>
                          </a:solidFill>
                          <a:effectLst/>
                          <a:latin typeface="Arial" panose="020B0604020202020204" pitchFamily="34" charset="0"/>
                        </a:rPr>
                        <a:t>Tier 1 ratio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11.7%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12.0%</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11.9%</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11.9%</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12.1%</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12.4%</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12.3%</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12.1%</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12.2%</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12.3%</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2603515654"/>
                  </a:ext>
                </a:extLst>
              </a:tr>
              <a:tr h="139074">
                <a:tc>
                  <a:txBody>
                    <a:bodyPr/>
                    <a:lstStyle/>
                    <a:p>
                      <a:pPr algn="l" fontAlgn="ctr"/>
                      <a:r>
                        <a:rPr lang="es-ES" sz="800" b="1" i="0" u="none" strike="noStrike">
                          <a:solidFill>
                            <a:srgbClr val="004481"/>
                          </a:solidFill>
                          <a:effectLst/>
                          <a:latin typeface="Arial" panose="020B0604020202020204" pitchFamily="34" charset="0"/>
                        </a:rPr>
                        <a:t>Core Tier 1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10.7%</a:t>
                      </a: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10.6%</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10.5%</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10.7%</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10.8%</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10.7%</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10.5%</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10.6%</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10.7%</a:t>
                      </a:r>
                    </a:p>
                  </a:txBody>
                  <a:tcPr marL="0" marR="0" marT="0" marB="0" anchor="b">
                    <a:lnL>
                      <a:noFill/>
                    </a:lnL>
                    <a:lnR>
                      <a:noFill/>
                    </a:lnR>
                    <a:lnT>
                      <a:noFill/>
                    </a:lnT>
                    <a:lnB>
                      <a:noFill/>
                    </a:lnB>
                  </a:tcPr>
                </a:tc>
                <a:extLst>
                  <a:ext uri="{0D108BD9-81ED-4DB2-BD59-A6C34878D82A}">
                    <a16:rowId xmlns="" xmlns:a16="http://schemas.microsoft.com/office/drawing/2014/main" val="3390250622"/>
                  </a:ext>
                </a:extLst>
              </a:tr>
              <a:tr h="139074">
                <a:tc>
                  <a:txBody>
                    <a:bodyPr/>
                    <a:lstStyle/>
                    <a:p>
                      <a:pPr algn="l" fontAlgn="ctr"/>
                      <a:r>
                        <a:rPr lang="es-ES" sz="800" b="1" i="0" u="none" strike="noStrike">
                          <a:solidFill>
                            <a:srgbClr val="004481"/>
                          </a:solidFill>
                          <a:effectLst/>
                          <a:latin typeface="Arial" panose="020B0604020202020204" pitchFamily="34" charset="0"/>
                        </a:rPr>
                        <a:t>Leverage ratio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6.9%</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6.9%</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6.9%</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7.0%</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7.1%</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7.0%</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6.8%</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6.8%</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6.9%</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2945052678"/>
                  </a:ext>
                </a:extLst>
              </a:tr>
              <a:tr h="139074">
                <a:tc>
                  <a:txBody>
                    <a:bodyPr/>
                    <a:lstStyle/>
                    <a:p>
                      <a:pPr algn="l" fontAlgn="ctr"/>
                      <a:r>
                        <a:rPr lang="es-ES" sz="800" b="1" i="0" u="none" strike="noStrike">
                          <a:solidFill>
                            <a:srgbClr val="004481"/>
                          </a:solidFill>
                          <a:effectLst/>
                          <a:latin typeface="Arial" panose="020B0604020202020204" pitchFamily="34" charset="0"/>
                        </a:rPr>
                        <a:t>NPLs/ Capital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11.9%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11.0%</a:t>
                      </a: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11.1%</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10.9%</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7.0%</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10.4%</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10.3%</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10.4%</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10.3%</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10.1%</a:t>
                      </a:r>
                    </a:p>
                  </a:txBody>
                  <a:tcPr marL="0" marR="0" marT="0" marB="0" anchor="b">
                    <a:lnL>
                      <a:noFill/>
                    </a:lnL>
                    <a:lnR>
                      <a:noFill/>
                    </a:lnR>
                    <a:lnT>
                      <a:noFill/>
                    </a:lnT>
                    <a:lnB>
                      <a:noFill/>
                    </a:lnB>
                  </a:tcPr>
                </a:tc>
                <a:extLst>
                  <a:ext uri="{0D108BD9-81ED-4DB2-BD59-A6C34878D82A}">
                    <a16:rowId xmlns="" xmlns:a16="http://schemas.microsoft.com/office/drawing/2014/main" val="1280407589"/>
                  </a:ext>
                </a:extLst>
              </a:tr>
              <a:tr h="139074">
                <a:tc>
                  <a:txBody>
                    <a:bodyPr/>
                    <a:lstStyle/>
                    <a:p>
                      <a:pPr algn="l" fontAlgn="ctr"/>
                      <a:r>
                        <a:rPr lang="es-ES" sz="800" b="1" i="0" u="none" strike="noStrike">
                          <a:solidFill>
                            <a:srgbClr val="004481"/>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004481"/>
                          </a:solidFill>
                          <a:effectLst/>
                          <a:latin typeface="Arial" panose="020B0604020202020204" pitchFamily="34" charset="0"/>
                        </a:rPr>
                        <a:t> </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1898252708"/>
                  </a:ext>
                </a:extLst>
              </a:tr>
              <a:tr h="139074">
                <a:tc>
                  <a:txBody>
                    <a:bodyPr/>
                    <a:lstStyle/>
                    <a:p>
                      <a:pPr algn="l" fontAlgn="ctr"/>
                      <a:r>
                        <a:rPr lang="es-ES" sz="800" b="1" i="0" u="none" strike="noStrike">
                          <a:solidFill>
                            <a:srgbClr val="004481"/>
                          </a:solidFill>
                          <a:effectLst/>
                          <a:latin typeface="Arial" panose="020B0604020202020204" pitchFamily="34" charset="0"/>
                        </a:rPr>
                        <a:t>Liquidity and funding</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b"/>
                      <a:r>
                        <a:rPr lang="es-ES" sz="800" b="0" i="0" u="none" strike="noStrike">
                          <a:solidFill>
                            <a:srgbClr val="004481"/>
                          </a:solidFill>
                          <a:effectLst/>
                          <a:latin typeface="Arial" panose="020B060402020202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483498621"/>
                  </a:ext>
                </a:extLst>
              </a:tr>
              <a:tr h="139074">
                <a:tc>
                  <a:txBody>
                    <a:bodyPr/>
                    <a:lstStyle/>
                    <a:p>
                      <a:pPr algn="l" fontAlgn="ctr"/>
                      <a:r>
                        <a:rPr lang="es-ES" sz="800" b="1" i="0" u="none" strike="noStrike">
                          <a:solidFill>
                            <a:srgbClr val="004481"/>
                          </a:solidFill>
                          <a:effectLst/>
                          <a:latin typeface="Arial" panose="020B0604020202020204" pitchFamily="34" charset="0"/>
                        </a:rPr>
                        <a:t>Deposits/Total assets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67.0%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68.3%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68.9%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69.4%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69.4%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80.5%</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80.5%</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80.9%</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80.9%</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80.8%</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1497053976"/>
                  </a:ext>
                </a:extLst>
              </a:tr>
              <a:tr h="323981">
                <a:tc>
                  <a:txBody>
                    <a:bodyPr/>
                    <a:lstStyle/>
                    <a:p>
                      <a:pPr algn="l" fontAlgn="ctr"/>
                      <a:r>
                        <a:rPr lang="en-US" sz="800" b="1" i="0" u="none" strike="noStrike">
                          <a:solidFill>
                            <a:srgbClr val="004481"/>
                          </a:solidFill>
                          <a:effectLst/>
                          <a:latin typeface="Arial" panose="020B0604020202020204" pitchFamily="34" charset="0"/>
                        </a:rPr>
                        <a:t>Non-deposits funding (Central bank,</a:t>
                      </a:r>
                      <a:br>
                        <a:rPr lang="en-US" sz="800" b="1" i="0" u="none" strike="noStrike">
                          <a:solidFill>
                            <a:srgbClr val="004481"/>
                          </a:solidFill>
                          <a:effectLst/>
                          <a:latin typeface="Arial" panose="020B0604020202020204" pitchFamily="34" charset="0"/>
                        </a:rPr>
                      </a:br>
                      <a:r>
                        <a:rPr lang="en-US" sz="800" b="1" i="0" u="none" strike="noStrike">
                          <a:solidFill>
                            <a:srgbClr val="004481"/>
                          </a:solidFill>
                          <a:effectLst/>
                          <a:latin typeface="Arial" panose="020B0604020202020204" pitchFamily="34" charset="0"/>
                        </a:rPr>
                        <a:t>bonds, NCDs, ...) / Total assets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37.2%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37.7%</a:t>
                      </a: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37.4%</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37.6%</a:t>
                      </a:r>
                    </a:p>
                  </a:txBody>
                  <a:tcPr marL="0" marR="0" marT="0" marB="0" anchor="b">
                    <a:lnL>
                      <a:noFill/>
                    </a:lnL>
                    <a:lnR>
                      <a:noFill/>
                    </a:lnR>
                    <a:lnT>
                      <a:noFill/>
                    </a:lnT>
                    <a:lnB>
                      <a:noFill/>
                    </a:lnB>
                  </a:tcPr>
                </a:tc>
                <a:tc>
                  <a:txBody>
                    <a:bodyPr/>
                    <a:lstStyle/>
                    <a:p>
                      <a:pPr algn="r" fontAlgn="b"/>
                      <a:r>
                        <a:rPr lang="es-ES" sz="800" b="0" i="0" u="none" strike="noStrike">
                          <a:solidFill>
                            <a:srgbClr val="004481"/>
                          </a:solidFill>
                          <a:effectLst/>
                          <a:latin typeface="Arial" panose="020B0604020202020204" pitchFamily="34" charset="0"/>
                        </a:rPr>
                        <a:t>38.1%</a:t>
                      </a: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448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1847995897"/>
                  </a:ext>
                </a:extLst>
              </a:tr>
              <a:tr h="139074">
                <a:tc>
                  <a:txBody>
                    <a:bodyPr/>
                    <a:lstStyle/>
                    <a:p>
                      <a:pPr algn="l" fontAlgn="ctr"/>
                      <a:r>
                        <a:rPr lang="es-ES" sz="800" b="1" i="0" u="none" strike="noStrike">
                          <a:solidFill>
                            <a:srgbClr val="004481"/>
                          </a:solidFill>
                          <a:effectLst/>
                          <a:latin typeface="Arial" panose="020B0604020202020204" pitchFamily="34" charset="0"/>
                        </a:rPr>
                        <a:t>Loan to deposit ratio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75.5%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76.8%</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77.2%</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78.1%</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79.1%</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79.7%</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78.7%</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78.4%</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78.7%</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78.8%</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1073608730"/>
                  </a:ext>
                </a:extLst>
              </a:tr>
              <a:tr h="139074">
                <a:tc>
                  <a:txBody>
                    <a:bodyPr/>
                    <a:lstStyle/>
                    <a:p>
                      <a:pPr algn="l" fontAlgn="ctr"/>
                      <a:r>
                        <a:rPr lang="es-ES" sz="800" b="1" i="0" u="none" strike="noStrike">
                          <a:solidFill>
                            <a:srgbClr val="004481"/>
                          </a:solidFill>
                          <a:effectLst/>
                          <a:latin typeface="Arial" panose="020B0604020202020204" pitchFamily="34" charset="0"/>
                        </a:rPr>
                        <a:t>Liquidity coverage ratio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138.7%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146.7%</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141.8%</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141.2%</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142.2%</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145.3%</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143.2%</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146.3%</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a:solidFill>
                            <a:srgbClr val="004481"/>
                          </a:solidFill>
                          <a:effectLst/>
                          <a:latin typeface="Arial" panose="020B0604020202020204" pitchFamily="34" charset="0"/>
                        </a:rPr>
                        <a:t>142.7%</a:t>
                      </a:r>
                    </a:p>
                  </a:txBody>
                  <a:tcPr marL="0" marR="0" marT="0" marB="0" anchor="ctr">
                    <a:lnL>
                      <a:noFill/>
                    </a:lnL>
                    <a:lnR>
                      <a:noFill/>
                    </a:lnR>
                    <a:lnT>
                      <a:noFill/>
                    </a:lnT>
                    <a:lnB>
                      <a:noFill/>
                    </a:lnB>
                    <a:solidFill>
                      <a:srgbClr val="E9E9E9"/>
                    </a:solidFill>
                  </a:tcPr>
                </a:tc>
                <a:tc>
                  <a:txBody>
                    <a:bodyPr/>
                    <a:lstStyle/>
                    <a:p>
                      <a:pPr algn="r" fontAlgn="ctr"/>
                      <a:r>
                        <a:rPr lang="es-ES" sz="800" b="0" i="0" u="none" strike="noStrike" dirty="0">
                          <a:solidFill>
                            <a:srgbClr val="004481"/>
                          </a:solidFill>
                          <a:effectLst/>
                          <a:latin typeface="Arial" panose="020B0604020202020204" pitchFamily="34" charset="0"/>
                        </a:rPr>
                        <a:t>147.4%</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2165503354"/>
                  </a:ext>
                </a:extLst>
              </a:tr>
            </a:tbl>
          </a:graphicData>
        </a:graphic>
      </p:graphicFrame>
    </p:spTree>
    <p:extLst>
      <p:ext uri="{BB962C8B-B14F-4D97-AF65-F5344CB8AC3E}">
        <p14:creationId xmlns:p14="http://schemas.microsoft.com/office/powerpoint/2010/main" val="255278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Bank assets growth saw a faster expansion in the first three quarters of 2022</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a:t>China’s banking sector assets accelerated to 10.0% in 2022 (RMB 379.4 trillion) compared to just 7.8% in the previous year (RMB 344.8 trillion), in response to regulators’ renewed call for more credit support to corporate borrowers. Moreover, our breakdown data showed that large and share-holding banks jointly accounted for 69.4% of the total commercial banks’ assets. </a:t>
            </a:r>
            <a:endParaRPr lang="en-US" dirty="0"/>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BANKING ASSETS ACCELERATED ITS GROWTH RATE</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a:solidFill>
                  <a:srgbClr val="02A5A5"/>
                </a:solidFill>
                <a:latin typeface="+mn-lt"/>
                <a:sym typeface="Open Sans"/>
              </a:rPr>
              <a:t>LARGE AND SHAREHOLDING COMMERCIAL BANKS STILL DOMINATE IN BANKS’ ASSETS</a:t>
            </a:r>
            <a:endParaRPr lang="en-US" sz="1200" b="1" cap="all" dirty="0">
              <a:solidFill>
                <a:srgbClr val="02A5A5"/>
              </a:solidFill>
              <a:latin typeface="+mn-lt"/>
              <a:sym typeface="Open Sans"/>
            </a:endParaRP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CBIRC &amp; BBVA </a:t>
            </a:r>
            <a:r>
              <a:rPr lang="es-ES" dirty="0" err="1"/>
              <a:t>Research</a:t>
            </a:r>
            <a:endParaRPr lang="es-ES" dirty="0"/>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a:t>Source: CBRIC &amp; BBVA Research</a:t>
            </a:r>
            <a:endParaRPr lang="en-US" dirty="0"/>
          </a:p>
        </p:txBody>
      </p:sp>
      <p:pic>
        <p:nvPicPr>
          <p:cNvPr id="7" name="Imagen 6">
            <a:extLst>
              <a:ext uri="{FF2B5EF4-FFF2-40B4-BE49-F238E27FC236}">
                <a16:creationId xmlns="" xmlns:a16="http://schemas.microsoft.com/office/drawing/2014/main" id="{A2E29E69-1867-C7A4-E3AE-031C7CC3887A}"/>
              </a:ext>
            </a:extLst>
          </p:cNvPr>
          <p:cNvPicPr>
            <a:picLocks noChangeAspect="1"/>
          </p:cNvPicPr>
          <p:nvPr/>
        </p:nvPicPr>
        <p:blipFill>
          <a:blip r:embed="rId2"/>
          <a:stretch>
            <a:fillRect/>
          </a:stretch>
        </p:blipFill>
        <p:spPr>
          <a:xfrm>
            <a:off x="503203" y="1722497"/>
            <a:ext cx="3962743" cy="2408129"/>
          </a:xfrm>
          <a:prstGeom prst="rect">
            <a:avLst/>
          </a:prstGeom>
        </p:spPr>
      </p:pic>
      <p:pic>
        <p:nvPicPr>
          <p:cNvPr id="12" name="Imagen 11">
            <a:extLst>
              <a:ext uri="{FF2B5EF4-FFF2-40B4-BE49-F238E27FC236}">
                <a16:creationId xmlns="" xmlns:a16="http://schemas.microsoft.com/office/drawing/2014/main" id="{33C70241-8332-B875-F260-75E7DF9E62A8}"/>
              </a:ext>
            </a:extLst>
          </p:cNvPr>
          <p:cNvPicPr>
            <a:picLocks noChangeAspect="1"/>
          </p:cNvPicPr>
          <p:nvPr/>
        </p:nvPicPr>
        <p:blipFill>
          <a:blip r:embed="rId3"/>
          <a:stretch>
            <a:fillRect/>
          </a:stretch>
        </p:blipFill>
        <p:spPr>
          <a:xfrm>
            <a:off x="5025570" y="1720164"/>
            <a:ext cx="3962743" cy="2450804"/>
          </a:xfrm>
          <a:prstGeom prst="rect">
            <a:avLst/>
          </a:prstGeom>
        </p:spPr>
      </p:pic>
    </p:spTree>
    <p:extLst>
      <p:ext uri="{BB962C8B-B14F-4D97-AF65-F5344CB8AC3E}">
        <p14:creationId xmlns:p14="http://schemas.microsoft.com/office/powerpoint/2010/main" val="3220541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Loan growth moderate slightly while non-loan assets growth picked up</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609684"/>
            <a:ext cx="8473538" cy="369332"/>
          </a:xfrm>
        </p:spPr>
        <p:txBody>
          <a:bodyPr/>
          <a:lstStyle/>
          <a:p>
            <a:pPr marL="0" indent="0"/>
            <a:r>
              <a:rPr lang="en-US" dirty="0"/>
              <a:t>Loan growth came out at 11.1% in 2022 compared with 11.5% in 2021. In contrast, the growth of non-loan assets jumped to  8.8% in 2022 from 2.8% in 2021, driven by increasing bond purchase and interbank activities.  </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LOAN ASSETS GROWTH CONTRIBUTED TO THE BANKING ASSET EXPANSION </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…AND LOAN GROWTH RATE STILL EXCEED NOMINAL GDP GROWTH RATE</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CEIC &amp; BBVA </a:t>
            </a:r>
            <a:r>
              <a:rPr lang="es-ES" dirty="0" err="1"/>
              <a:t>Research</a:t>
            </a:r>
            <a:endParaRPr lang="es-ES" dirty="0"/>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a:t>Source: CEIC &amp; BBVA Research</a:t>
            </a:r>
            <a:endParaRPr lang="en-US" dirty="0"/>
          </a:p>
        </p:txBody>
      </p:sp>
      <p:pic>
        <p:nvPicPr>
          <p:cNvPr id="12" name="Imagen 11">
            <a:extLst>
              <a:ext uri="{FF2B5EF4-FFF2-40B4-BE49-F238E27FC236}">
                <a16:creationId xmlns="" xmlns:a16="http://schemas.microsoft.com/office/drawing/2014/main" id="{F74419CA-6E80-5C23-6803-3569F33C331E}"/>
              </a:ext>
            </a:extLst>
          </p:cNvPr>
          <p:cNvPicPr>
            <a:picLocks noChangeAspect="1"/>
          </p:cNvPicPr>
          <p:nvPr/>
        </p:nvPicPr>
        <p:blipFill>
          <a:blip r:embed="rId2"/>
          <a:stretch>
            <a:fillRect/>
          </a:stretch>
        </p:blipFill>
        <p:spPr>
          <a:xfrm>
            <a:off x="501307" y="1720876"/>
            <a:ext cx="3962743" cy="2450804"/>
          </a:xfrm>
          <a:prstGeom prst="rect">
            <a:avLst/>
          </a:prstGeom>
        </p:spPr>
      </p:pic>
      <p:pic>
        <p:nvPicPr>
          <p:cNvPr id="17" name="Imagen 16">
            <a:extLst>
              <a:ext uri="{FF2B5EF4-FFF2-40B4-BE49-F238E27FC236}">
                <a16:creationId xmlns="" xmlns:a16="http://schemas.microsoft.com/office/drawing/2014/main" id="{3513039C-9AEE-A67C-01F4-8AAB5715A0E9}"/>
              </a:ext>
            </a:extLst>
          </p:cNvPr>
          <p:cNvPicPr>
            <a:picLocks noChangeAspect="1"/>
          </p:cNvPicPr>
          <p:nvPr/>
        </p:nvPicPr>
        <p:blipFill>
          <a:blip r:embed="rId3"/>
          <a:stretch>
            <a:fillRect/>
          </a:stretch>
        </p:blipFill>
        <p:spPr>
          <a:xfrm>
            <a:off x="5015182" y="1708150"/>
            <a:ext cx="3968840" cy="2469094"/>
          </a:xfrm>
          <a:prstGeom prst="rect">
            <a:avLst/>
          </a:prstGeom>
        </p:spPr>
      </p:pic>
    </p:spTree>
    <p:extLst>
      <p:ext uri="{BB962C8B-B14F-4D97-AF65-F5344CB8AC3E}">
        <p14:creationId xmlns:p14="http://schemas.microsoft.com/office/powerpoint/2010/main" val="811670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Housing mortgages and retail loans weighed on loan growth rate</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292963" y="4451248"/>
            <a:ext cx="8710175" cy="738664"/>
          </a:xfrm>
        </p:spPr>
        <p:txBody>
          <a:bodyPr/>
          <a:lstStyle/>
          <a:p>
            <a:pPr marL="0" indent="0"/>
            <a:r>
              <a:rPr lang="en-US" dirty="0"/>
              <a:t>Consumer loan growth has tumbled to 5.7% y/y </a:t>
            </a:r>
            <a:r>
              <a:rPr lang="en-US" dirty="0" smtClean="0"/>
              <a:t>in </a:t>
            </a:r>
            <a:r>
              <a:rPr lang="en-US" dirty="0"/>
              <a:t>2022, as consumption activities and housing mortgage loan demand were severely affected by pandemic-related restrictions. In contrast, corporate loans jumped to 14.6% in </a:t>
            </a:r>
            <a:r>
              <a:rPr lang="en-US" dirty="0" smtClean="0"/>
              <a:t>2022, thanks </a:t>
            </a:r>
            <a:r>
              <a:rPr lang="en-US" dirty="0"/>
              <a:t>to government’s call for boosting the real economy through more lending to infrastructure, manufacturing ,”green” finance and SMEs. </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a:t>Source: CEIC &amp; BBVA Research</a:t>
            </a:r>
            <a:endParaRPr lang="es-ES" dirty="0"/>
          </a:p>
        </p:txBody>
      </p:sp>
      <p:pic>
        <p:nvPicPr>
          <p:cNvPr id="8" name="Imagen 7">
            <a:extLst>
              <a:ext uri="{FF2B5EF4-FFF2-40B4-BE49-F238E27FC236}">
                <a16:creationId xmlns="" xmlns:a16="http://schemas.microsoft.com/office/drawing/2014/main" id="{8984D12A-EF2E-03D8-E648-BC60F579B7C4}"/>
              </a:ext>
            </a:extLst>
          </p:cNvPr>
          <p:cNvPicPr>
            <a:picLocks noChangeAspect="1"/>
          </p:cNvPicPr>
          <p:nvPr/>
        </p:nvPicPr>
        <p:blipFill>
          <a:blip r:embed="rId2"/>
          <a:stretch>
            <a:fillRect/>
          </a:stretch>
        </p:blipFill>
        <p:spPr>
          <a:xfrm>
            <a:off x="499843" y="1220584"/>
            <a:ext cx="8504657" cy="2956816"/>
          </a:xfrm>
          <a:prstGeom prst="rect">
            <a:avLst/>
          </a:prstGeom>
        </p:spPr>
      </p:pic>
    </p:spTree>
    <p:extLst>
      <p:ext uri="{BB962C8B-B14F-4D97-AF65-F5344CB8AC3E}">
        <p14:creationId xmlns:p14="http://schemas.microsoft.com/office/powerpoint/2010/main" val="196871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Bank’s exposure to housing sector was trending down</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635914"/>
            <a:ext cx="8502538" cy="369332"/>
          </a:xfrm>
        </p:spPr>
        <p:txBody>
          <a:bodyPr/>
          <a:lstStyle/>
          <a:p>
            <a:pPr marL="0" indent="0"/>
            <a:r>
              <a:rPr lang="en-US" dirty="0"/>
              <a:t>China’s banking sector’s aggregate loans to real estate sectors (mortgage loans plus real estate developer loans) have slowed down to 24.8% from its peak level of 29%, as banks remain cautious towards new property exposures. </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a:t>Source: CEIC &amp; BBVA Research</a:t>
            </a:r>
            <a:endParaRPr lang="es-ES" dirty="0"/>
          </a:p>
        </p:txBody>
      </p:sp>
      <p:pic>
        <p:nvPicPr>
          <p:cNvPr id="7" name="Imagen 6">
            <a:extLst>
              <a:ext uri="{FF2B5EF4-FFF2-40B4-BE49-F238E27FC236}">
                <a16:creationId xmlns="" xmlns:a16="http://schemas.microsoft.com/office/drawing/2014/main" id="{04170EAC-9A1A-6BAB-F03E-C4DC37A61E1E}"/>
              </a:ext>
            </a:extLst>
          </p:cNvPr>
          <p:cNvPicPr>
            <a:picLocks noChangeAspect="1"/>
          </p:cNvPicPr>
          <p:nvPr/>
        </p:nvPicPr>
        <p:blipFill>
          <a:blip r:embed="rId2"/>
          <a:stretch>
            <a:fillRect/>
          </a:stretch>
        </p:blipFill>
        <p:spPr>
          <a:xfrm>
            <a:off x="482373" y="1216712"/>
            <a:ext cx="8498561" cy="2956816"/>
          </a:xfrm>
          <a:prstGeom prst="rect">
            <a:avLst/>
          </a:prstGeom>
        </p:spPr>
      </p:pic>
    </p:spTree>
    <p:extLst>
      <p:ext uri="{BB962C8B-B14F-4D97-AF65-F5344CB8AC3E}">
        <p14:creationId xmlns:p14="http://schemas.microsoft.com/office/powerpoint/2010/main" val="742719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By contrast, green loan growth accelerated</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43581"/>
            <a:ext cx="8502538" cy="553998"/>
          </a:xfrm>
        </p:spPr>
        <p:txBody>
          <a:bodyPr/>
          <a:lstStyle/>
          <a:p>
            <a:pPr marL="0" indent="0"/>
            <a:r>
              <a:rPr lang="en-US" dirty="0"/>
              <a:t>In response to the national priority of carbon neutrality initiative, banks are accelerating lending and investment in green projects including renewable energies, electric vehicles and new infrastructure etc. Consequentially, green loan growth accelerated to 38.6% at end 2022 and this trend is likely to maintain in 2023.</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a:t>Source: CEIC &amp; BBVA Research</a:t>
            </a:r>
            <a:endParaRPr lang="es-ES" dirty="0"/>
          </a:p>
        </p:txBody>
      </p:sp>
      <p:pic>
        <p:nvPicPr>
          <p:cNvPr id="9" name="Imagen 8">
            <a:extLst>
              <a:ext uri="{FF2B5EF4-FFF2-40B4-BE49-F238E27FC236}">
                <a16:creationId xmlns="" xmlns:a16="http://schemas.microsoft.com/office/drawing/2014/main" id="{89ED87F1-94B3-945D-D2E3-549CED90722E}"/>
              </a:ext>
            </a:extLst>
          </p:cNvPr>
          <p:cNvPicPr>
            <a:picLocks noChangeAspect="1"/>
          </p:cNvPicPr>
          <p:nvPr/>
        </p:nvPicPr>
        <p:blipFill>
          <a:blip r:embed="rId2"/>
          <a:stretch>
            <a:fillRect/>
          </a:stretch>
        </p:blipFill>
        <p:spPr>
          <a:xfrm>
            <a:off x="486114" y="1199259"/>
            <a:ext cx="8486368" cy="2956816"/>
          </a:xfrm>
          <a:prstGeom prst="rect">
            <a:avLst/>
          </a:prstGeom>
        </p:spPr>
      </p:pic>
    </p:spTree>
    <p:extLst>
      <p:ext uri="{BB962C8B-B14F-4D97-AF65-F5344CB8AC3E}">
        <p14:creationId xmlns:p14="http://schemas.microsoft.com/office/powerpoint/2010/main" val="355713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Banks’ profitability was under pressure due to narrowed interest rate margin</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a:t>China’s banking sector assets accelerated to 10.0% in 2022 (RMB 379.4 trillion) compared to just 7.8% in the previous year (RMB 344.8 trillion), in response to regulators’ renewed call for more credit support to corporate borrowers. Moreover, our breakdown data showed that large and share-holding banks jointly accounted for 69.4% of the total commercial banks’ assets. </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NET INTEREST MARGIN (NIM) SEE FURTHER DECLINES</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THE PROPORTION OF LENDING RATE BELOW OR AT LPR CONTINUES TO RISE </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CBRIC &amp; BBVA </a:t>
            </a:r>
            <a:r>
              <a:rPr lang="es-ES" dirty="0" err="1"/>
              <a:t>Research</a:t>
            </a:r>
            <a:endParaRPr lang="es-ES" dirty="0"/>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a:t>Source: CBRIC &amp; BBVA Research</a:t>
            </a:r>
            <a:endParaRPr lang="en-US" dirty="0"/>
          </a:p>
        </p:txBody>
      </p:sp>
      <p:pic>
        <p:nvPicPr>
          <p:cNvPr id="7" name="Imagen 6">
            <a:extLst>
              <a:ext uri="{FF2B5EF4-FFF2-40B4-BE49-F238E27FC236}">
                <a16:creationId xmlns="" xmlns:a16="http://schemas.microsoft.com/office/drawing/2014/main" id="{A9AAB814-00F4-A3B7-D565-A682CDA6A0FA}"/>
              </a:ext>
            </a:extLst>
          </p:cNvPr>
          <p:cNvPicPr>
            <a:picLocks noChangeAspect="1"/>
          </p:cNvPicPr>
          <p:nvPr/>
        </p:nvPicPr>
        <p:blipFill>
          <a:blip r:embed="rId2"/>
          <a:stretch>
            <a:fillRect/>
          </a:stretch>
        </p:blipFill>
        <p:spPr>
          <a:xfrm>
            <a:off x="5003800" y="1714346"/>
            <a:ext cx="3956647" cy="2441729"/>
          </a:xfrm>
          <a:prstGeom prst="rect">
            <a:avLst/>
          </a:prstGeom>
        </p:spPr>
      </p:pic>
      <p:pic>
        <p:nvPicPr>
          <p:cNvPr id="10" name="Imagen 9">
            <a:extLst>
              <a:ext uri="{FF2B5EF4-FFF2-40B4-BE49-F238E27FC236}">
                <a16:creationId xmlns="" xmlns:a16="http://schemas.microsoft.com/office/drawing/2014/main" id="{D06C322B-9D8B-5F0B-DC5C-1E4810A76A89}"/>
              </a:ext>
            </a:extLst>
          </p:cNvPr>
          <p:cNvPicPr>
            <a:picLocks noChangeAspect="1"/>
          </p:cNvPicPr>
          <p:nvPr/>
        </p:nvPicPr>
        <p:blipFill>
          <a:blip r:embed="rId3"/>
          <a:stretch>
            <a:fillRect/>
          </a:stretch>
        </p:blipFill>
        <p:spPr>
          <a:xfrm>
            <a:off x="471600" y="1711367"/>
            <a:ext cx="3926164" cy="2444708"/>
          </a:xfrm>
          <a:prstGeom prst="rect">
            <a:avLst/>
          </a:prstGeom>
        </p:spPr>
      </p:pic>
    </p:spTree>
    <p:extLst>
      <p:ext uri="{BB962C8B-B14F-4D97-AF65-F5344CB8AC3E}">
        <p14:creationId xmlns:p14="http://schemas.microsoft.com/office/powerpoint/2010/main" val="1293621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Bank’s provisions for bad loans have moderately slightly</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a:t>The executive meeting of the State Council held on April 2022 encouraged large banks with relatively high provision levels to reduce their provision coverage ratios in an orderly manner to channel the fund to support the real economy. As a result, banks’ provisions for bad loans have moderated to RMB 534.3 compared with RMB 622.5 the same period last year. </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BAD LOAN RESOLUTION REMAIN SUSTAINED WHILE LOAN LOSS PROVISION DECLINED </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BANKS’ PRE-PROVISION PROFIT GROWTH RATE WERE BELOW THAN NET PROFIT GROWTH RATE</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a:t>Source: CBRIC &amp; BBVA Research</a:t>
            </a:r>
            <a:endParaRPr lang="es-ES" dirty="0"/>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a:t>Source: CBRIC &amp; BBVA Research</a:t>
            </a:r>
            <a:endParaRPr lang="en-US" dirty="0"/>
          </a:p>
        </p:txBody>
      </p:sp>
      <p:pic>
        <p:nvPicPr>
          <p:cNvPr id="10" name="Imagen 9">
            <a:extLst>
              <a:ext uri="{FF2B5EF4-FFF2-40B4-BE49-F238E27FC236}">
                <a16:creationId xmlns="" xmlns:a16="http://schemas.microsoft.com/office/drawing/2014/main" id="{B27CC749-315E-2B32-3253-6873AE55F0EE}"/>
              </a:ext>
            </a:extLst>
          </p:cNvPr>
          <p:cNvPicPr>
            <a:picLocks noChangeAspect="1"/>
          </p:cNvPicPr>
          <p:nvPr/>
        </p:nvPicPr>
        <p:blipFill>
          <a:blip r:embed="rId2"/>
          <a:stretch>
            <a:fillRect/>
          </a:stretch>
        </p:blipFill>
        <p:spPr>
          <a:xfrm>
            <a:off x="5010645" y="1716223"/>
            <a:ext cx="3956647" cy="2456901"/>
          </a:xfrm>
          <a:prstGeom prst="rect">
            <a:avLst/>
          </a:prstGeom>
        </p:spPr>
      </p:pic>
      <p:pic>
        <p:nvPicPr>
          <p:cNvPr id="7" name="Imagen 6">
            <a:extLst>
              <a:ext uri="{FF2B5EF4-FFF2-40B4-BE49-F238E27FC236}">
                <a16:creationId xmlns="" xmlns:a16="http://schemas.microsoft.com/office/drawing/2014/main" id="{778EFACE-992D-869B-BC78-A9083FC388B8}"/>
              </a:ext>
            </a:extLst>
          </p:cNvPr>
          <p:cNvPicPr>
            <a:picLocks noChangeAspect="1"/>
          </p:cNvPicPr>
          <p:nvPr/>
        </p:nvPicPr>
        <p:blipFill>
          <a:blip r:embed="rId3"/>
          <a:stretch>
            <a:fillRect/>
          </a:stretch>
        </p:blipFill>
        <p:spPr>
          <a:xfrm>
            <a:off x="471600" y="1659253"/>
            <a:ext cx="3901778" cy="2456901"/>
          </a:xfrm>
          <a:prstGeom prst="rect">
            <a:avLst/>
          </a:prstGeom>
        </p:spPr>
      </p:pic>
    </p:spTree>
    <p:extLst>
      <p:ext uri="{BB962C8B-B14F-4D97-AF65-F5344CB8AC3E}">
        <p14:creationId xmlns:p14="http://schemas.microsoft.com/office/powerpoint/2010/main" val="10797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ROA and ROE registered the lowest record in more than 10 years</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43581"/>
            <a:ext cx="8502538" cy="553998"/>
          </a:xfrm>
        </p:spPr>
        <p:txBody>
          <a:bodyPr/>
          <a:lstStyle/>
          <a:p>
            <a:pPr marL="0" indent="0"/>
            <a:r>
              <a:rPr lang="en-US" dirty="0"/>
              <a:t>Both ROE and ROA dropped to 9.3% and 0.76% respectively </a:t>
            </a:r>
            <a:r>
              <a:rPr lang="en-US" dirty="0" smtClean="0"/>
              <a:t>in 2022, </a:t>
            </a:r>
            <a:r>
              <a:rPr lang="en-US" dirty="0"/>
              <a:t>registering their lowest levels in more than a</a:t>
            </a:r>
            <a:r>
              <a:rPr lang="en-US" dirty="0" smtClean="0"/>
              <a:t> decade. </a:t>
            </a:r>
            <a:r>
              <a:rPr lang="en-US" dirty="0"/>
              <a:t>In particular, the ROE and ROA for large and share-holding commercial banks stayed broadly flat as they benefited from lower market interest rates. However, city and rural banks had to pay higher funding costs for ever-intensifying deposit competition. </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a:t>Source: CBRIC &amp; BBVA Research</a:t>
            </a:r>
            <a:endParaRPr lang="es-ES" dirty="0"/>
          </a:p>
        </p:txBody>
      </p:sp>
      <p:pic>
        <p:nvPicPr>
          <p:cNvPr id="6" name="Imagen 5">
            <a:extLst>
              <a:ext uri="{FF2B5EF4-FFF2-40B4-BE49-F238E27FC236}">
                <a16:creationId xmlns="" xmlns:a16="http://schemas.microsoft.com/office/drawing/2014/main" id="{5517E03A-CE5A-52DF-5C47-B23AB98C2B45}"/>
              </a:ext>
            </a:extLst>
          </p:cNvPr>
          <p:cNvPicPr>
            <a:picLocks noChangeAspect="1"/>
          </p:cNvPicPr>
          <p:nvPr/>
        </p:nvPicPr>
        <p:blipFill>
          <a:blip r:embed="rId2"/>
          <a:stretch>
            <a:fillRect/>
          </a:stretch>
        </p:blipFill>
        <p:spPr>
          <a:xfrm>
            <a:off x="471600" y="1163991"/>
            <a:ext cx="8468078" cy="3048264"/>
          </a:xfrm>
          <a:prstGeom prst="rect">
            <a:avLst/>
          </a:prstGeom>
        </p:spPr>
      </p:pic>
    </p:spTree>
    <p:extLst>
      <p:ext uri="{BB962C8B-B14F-4D97-AF65-F5344CB8AC3E}">
        <p14:creationId xmlns:p14="http://schemas.microsoft.com/office/powerpoint/2010/main" val="78576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87657" y="2039239"/>
            <a:ext cx="338747" cy="270132"/>
          </a:xfrm>
          <a:prstGeom prst="rect">
            <a:avLst/>
          </a:prstGeom>
          <a:noFill/>
        </p:spPr>
        <p:txBody>
          <a:bodyPr wrap="square" lIns="0" tIns="0" rIns="0" bIns="0" rtlCol="0">
            <a:noAutofit/>
          </a:bodyPr>
          <a:lstStyle>
            <a:defPPr>
              <a:defRPr lang="es-ES_tradnl"/>
            </a:defPPr>
            <a:lvl1pPr>
              <a:defRPr sz="2000" b="1" u="none" cap="small" spc="120">
                <a:solidFill>
                  <a:schemeClr val="accent3"/>
                </a:solidFill>
                <a:latin typeface="+mj-lt"/>
              </a:defRPr>
            </a:lvl1pPr>
          </a:lstStyle>
          <a:p>
            <a:r>
              <a:rPr lang="en-US" b="0" dirty="0"/>
              <a:t>01</a:t>
            </a:r>
          </a:p>
        </p:txBody>
      </p:sp>
      <p:sp>
        <p:nvSpPr>
          <p:cNvPr id="5" name="4 CuadroTexto"/>
          <p:cNvSpPr txBox="1"/>
          <p:nvPr/>
        </p:nvSpPr>
        <p:spPr>
          <a:xfrm>
            <a:off x="2887657" y="2755562"/>
            <a:ext cx="365417" cy="285823"/>
          </a:xfrm>
          <a:prstGeom prst="rect">
            <a:avLst/>
          </a:prstGeom>
          <a:noFill/>
        </p:spPr>
        <p:txBody>
          <a:bodyPr wrap="square" lIns="0" tIns="0" rIns="0" bIns="0" rtlCol="0">
            <a:noAutofit/>
          </a:bodyPr>
          <a:lstStyle>
            <a:defPPr>
              <a:defRPr lang="es-ES_tradnl"/>
            </a:defPPr>
            <a:lvl1pPr>
              <a:defRPr sz="2000" b="1" u="none" cap="small" spc="120">
                <a:solidFill>
                  <a:schemeClr val="accent3"/>
                </a:solidFill>
                <a:latin typeface="+mj-lt"/>
              </a:defRPr>
            </a:lvl1pPr>
          </a:lstStyle>
          <a:p>
            <a:r>
              <a:rPr lang="en-US" b="0" dirty="0"/>
              <a:t>02</a:t>
            </a:r>
          </a:p>
        </p:txBody>
      </p:sp>
      <p:sp>
        <p:nvSpPr>
          <p:cNvPr id="6" name="5 CuadroTexto"/>
          <p:cNvSpPr txBox="1"/>
          <p:nvPr/>
        </p:nvSpPr>
        <p:spPr>
          <a:xfrm>
            <a:off x="2887657" y="3478753"/>
            <a:ext cx="367322" cy="276604"/>
          </a:xfrm>
          <a:prstGeom prst="rect">
            <a:avLst/>
          </a:prstGeom>
          <a:noFill/>
        </p:spPr>
        <p:txBody>
          <a:bodyPr wrap="square" lIns="0" tIns="0" rIns="0" bIns="0" rtlCol="0">
            <a:noAutofit/>
          </a:bodyPr>
          <a:lstStyle>
            <a:defPPr>
              <a:defRPr lang="es-ES_tradnl"/>
            </a:defPPr>
            <a:lvl1pPr>
              <a:defRPr sz="2000" b="1" u="none" cap="small" spc="120">
                <a:solidFill>
                  <a:schemeClr val="accent3"/>
                </a:solidFill>
                <a:latin typeface="+mj-lt"/>
              </a:defRPr>
            </a:lvl1pPr>
          </a:lstStyle>
          <a:p>
            <a:r>
              <a:rPr lang="en-US" b="0" dirty="0"/>
              <a:t>03</a:t>
            </a:r>
          </a:p>
        </p:txBody>
      </p:sp>
      <p:sp>
        <p:nvSpPr>
          <p:cNvPr id="7" name="6 CuadroTexto"/>
          <p:cNvSpPr txBox="1"/>
          <p:nvPr/>
        </p:nvSpPr>
        <p:spPr>
          <a:xfrm>
            <a:off x="3403302" y="2064002"/>
            <a:ext cx="4658651" cy="258457"/>
          </a:xfrm>
          <a:prstGeom prst="rect">
            <a:avLst/>
          </a:prstGeom>
          <a:noFill/>
        </p:spPr>
        <p:txBody>
          <a:bodyPr wrap="square" lIns="0" tIns="0" rIns="0" bIns="0" rtlCol="0">
            <a:noAutofit/>
          </a:bodyPr>
          <a:lstStyle>
            <a:defPPr>
              <a:defRPr lang="es-ES_tradnl"/>
            </a:defPPr>
            <a:lvl1pPr>
              <a:defRPr sz="1800" u="none">
                <a:solidFill>
                  <a:srgbClr val="FFFFFF"/>
                </a:solidFill>
                <a:latin typeface="+mj-lt"/>
              </a:defRPr>
            </a:lvl1pPr>
          </a:lstStyle>
          <a:p>
            <a:r>
              <a:rPr lang="en-US" dirty="0">
                <a:latin typeface="+mn-lt"/>
              </a:rPr>
              <a:t>Macroeconomic environment </a:t>
            </a:r>
          </a:p>
        </p:txBody>
      </p:sp>
      <p:sp>
        <p:nvSpPr>
          <p:cNvPr id="8" name="7 CuadroTexto"/>
          <p:cNvSpPr txBox="1"/>
          <p:nvPr/>
        </p:nvSpPr>
        <p:spPr>
          <a:xfrm>
            <a:off x="3403303" y="2778069"/>
            <a:ext cx="5663856" cy="261411"/>
          </a:xfrm>
          <a:prstGeom prst="rect">
            <a:avLst/>
          </a:prstGeom>
          <a:noFill/>
        </p:spPr>
        <p:txBody>
          <a:bodyPr wrap="square" lIns="0" tIns="0" rIns="0" bIns="0" rtlCol="0">
            <a:noAutofit/>
          </a:bodyPr>
          <a:lstStyle>
            <a:defPPr>
              <a:defRPr lang="es-ES_tradnl"/>
            </a:defPPr>
            <a:lvl1pPr>
              <a:defRPr sz="1800" u="none">
                <a:solidFill>
                  <a:srgbClr val="FFFFFF"/>
                </a:solidFill>
                <a:latin typeface="+mj-lt"/>
              </a:defRPr>
            </a:lvl1pPr>
          </a:lstStyle>
          <a:p>
            <a:r>
              <a:rPr lang="en-US" dirty="0">
                <a:latin typeface="+mn-lt"/>
              </a:rPr>
              <a:t>Banks’ performance amid the slowing economy</a:t>
            </a:r>
          </a:p>
        </p:txBody>
      </p:sp>
      <p:sp>
        <p:nvSpPr>
          <p:cNvPr id="9" name="8 CuadroTexto"/>
          <p:cNvSpPr txBox="1"/>
          <p:nvPr/>
        </p:nvSpPr>
        <p:spPr>
          <a:xfrm>
            <a:off x="3403302" y="3495089"/>
            <a:ext cx="5268983" cy="261411"/>
          </a:xfrm>
          <a:prstGeom prst="rect">
            <a:avLst/>
          </a:prstGeom>
          <a:noFill/>
        </p:spPr>
        <p:txBody>
          <a:bodyPr wrap="square" lIns="0" tIns="0" rIns="0" bIns="0" rtlCol="0">
            <a:noAutofit/>
          </a:bodyPr>
          <a:lstStyle>
            <a:defPPr>
              <a:defRPr lang="es-ES_tradnl"/>
            </a:defPPr>
            <a:lvl1pPr>
              <a:defRPr sz="1800" u="none">
                <a:solidFill>
                  <a:srgbClr val="FFFFFF"/>
                </a:solidFill>
                <a:latin typeface="+mj-lt"/>
              </a:defRPr>
            </a:lvl1pPr>
          </a:lstStyle>
          <a:p>
            <a:r>
              <a:rPr lang="en-US" dirty="0">
                <a:latin typeface="+mn-lt"/>
              </a:rPr>
              <a:t>Property market weaknesses pose risks for banks </a:t>
            </a:r>
          </a:p>
        </p:txBody>
      </p:sp>
      <p:sp>
        <p:nvSpPr>
          <p:cNvPr id="2" name="Título 1">
            <a:extLst>
              <a:ext uri="{FF2B5EF4-FFF2-40B4-BE49-F238E27FC236}">
                <a16:creationId xmlns="" xmlns:a16="http://schemas.microsoft.com/office/drawing/2014/main" id="{FF637FF8-1CF6-49C8-878C-7F17B1CCE3C4}"/>
              </a:ext>
            </a:extLst>
          </p:cNvPr>
          <p:cNvSpPr>
            <a:spLocks noGrp="1"/>
          </p:cNvSpPr>
          <p:nvPr>
            <p:ph type="title"/>
          </p:nvPr>
        </p:nvSpPr>
        <p:spPr>
          <a:xfrm>
            <a:off x="2850663" y="1299230"/>
            <a:ext cx="3994274" cy="612545"/>
          </a:xfrm>
        </p:spPr>
        <p:txBody>
          <a:bodyPr/>
          <a:lstStyle/>
          <a:p>
            <a:r>
              <a:rPr lang="en-US" dirty="0"/>
              <a:t>Index</a:t>
            </a:r>
          </a:p>
        </p:txBody>
      </p:sp>
      <p:sp>
        <p:nvSpPr>
          <p:cNvPr id="3" name="5 CuadroTexto">
            <a:extLst>
              <a:ext uri="{FF2B5EF4-FFF2-40B4-BE49-F238E27FC236}">
                <a16:creationId xmlns="" xmlns:a16="http://schemas.microsoft.com/office/drawing/2014/main" id="{610629C5-FDF5-5500-44D7-7DB959EB58D6}"/>
              </a:ext>
            </a:extLst>
          </p:cNvPr>
          <p:cNvSpPr txBox="1"/>
          <p:nvPr/>
        </p:nvSpPr>
        <p:spPr>
          <a:xfrm>
            <a:off x="2887657" y="4044810"/>
            <a:ext cx="367322" cy="276604"/>
          </a:xfrm>
          <a:prstGeom prst="rect">
            <a:avLst/>
          </a:prstGeom>
          <a:noFill/>
        </p:spPr>
        <p:txBody>
          <a:bodyPr wrap="square" lIns="0" tIns="0" rIns="0" bIns="0" rtlCol="0">
            <a:noAutofit/>
          </a:bodyPr>
          <a:lstStyle>
            <a:defPPr>
              <a:defRPr lang="es-ES_tradnl"/>
            </a:defPPr>
            <a:lvl1pPr>
              <a:defRPr sz="2000" b="1" u="none" cap="small" spc="120">
                <a:solidFill>
                  <a:schemeClr val="accent3"/>
                </a:solidFill>
                <a:latin typeface="+mj-lt"/>
              </a:defRPr>
            </a:lvl1pPr>
          </a:lstStyle>
          <a:p>
            <a:r>
              <a:rPr lang="en-US" b="0" dirty="0"/>
              <a:t>04</a:t>
            </a:r>
          </a:p>
        </p:txBody>
      </p:sp>
      <p:sp>
        <p:nvSpPr>
          <p:cNvPr id="10" name="8 CuadroTexto">
            <a:extLst>
              <a:ext uri="{FF2B5EF4-FFF2-40B4-BE49-F238E27FC236}">
                <a16:creationId xmlns="" xmlns:a16="http://schemas.microsoft.com/office/drawing/2014/main" id="{396D845B-431C-D584-E5BA-75B26A66D5F0}"/>
              </a:ext>
            </a:extLst>
          </p:cNvPr>
          <p:cNvSpPr txBox="1"/>
          <p:nvPr/>
        </p:nvSpPr>
        <p:spPr>
          <a:xfrm>
            <a:off x="3403302" y="4061146"/>
            <a:ext cx="5334298" cy="261411"/>
          </a:xfrm>
          <a:prstGeom prst="rect">
            <a:avLst/>
          </a:prstGeom>
          <a:noFill/>
        </p:spPr>
        <p:txBody>
          <a:bodyPr wrap="square" lIns="0" tIns="0" rIns="0" bIns="0" rtlCol="0">
            <a:noAutofit/>
          </a:bodyPr>
          <a:lstStyle>
            <a:defPPr>
              <a:defRPr lang="es-ES_tradnl"/>
            </a:defPPr>
            <a:lvl1pPr>
              <a:defRPr sz="1800" u="none">
                <a:solidFill>
                  <a:srgbClr val="FFFFFF"/>
                </a:solidFill>
                <a:latin typeface="+mj-lt"/>
              </a:defRPr>
            </a:lvl1pPr>
          </a:lstStyle>
          <a:p>
            <a:r>
              <a:rPr lang="en-US" dirty="0">
                <a:latin typeface="+mn-lt"/>
              </a:rPr>
              <a:t>Banks interconnectedness with shadow banking systems </a:t>
            </a:r>
          </a:p>
        </p:txBody>
      </p:sp>
    </p:spTree>
    <p:extLst>
      <p:ext uri="{BB962C8B-B14F-4D97-AF65-F5344CB8AC3E}">
        <p14:creationId xmlns:p14="http://schemas.microsoft.com/office/powerpoint/2010/main" val="1797593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Although both NPL ratio and special-mention loan ratios declined due to a sustained NPL disposal, asset risks are rising</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a:t>Both the NPL ratio and special-mention loan ratios edged down slightly to 1.63% and 2.25% respectively in the Q4 2022 from 1.73% and 2.31% respectively a year ago, supported by a sustained effort in NPL disposal.  However, new nonperforming loan formation remains a major source of risk to asset quality. </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NPL RATIO MODERATED WHILE NPLS LEVEL REMAINED HIGH </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…SPECIAL- MENTION LOAN RATIO ALSO DECLINED AS CONTINUOUS DISPOSAL OF BAD LOANS</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CEIC &amp; BBVA </a:t>
            </a:r>
            <a:r>
              <a:rPr lang="es-ES" dirty="0" err="1"/>
              <a:t>Research</a:t>
            </a:r>
            <a:endParaRPr lang="es-ES" dirty="0"/>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CEIC &amp; BBVA Research</a:t>
            </a:r>
          </a:p>
        </p:txBody>
      </p:sp>
      <p:pic>
        <p:nvPicPr>
          <p:cNvPr id="8" name="Imagen 7">
            <a:extLst>
              <a:ext uri="{FF2B5EF4-FFF2-40B4-BE49-F238E27FC236}">
                <a16:creationId xmlns="" xmlns:a16="http://schemas.microsoft.com/office/drawing/2014/main" id="{CEE568E9-83D8-ADD5-2E02-8E6091D56C42}"/>
              </a:ext>
            </a:extLst>
          </p:cNvPr>
          <p:cNvPicPr>
            <a:picLocks noChangeAspect="1"/>
          </p:cNvPicPr>
          <p:nvPr/>
        </p:nvPicPr>
        <p:blipFill>
          <a:blip r:embed="rId2"/>
          <a:stretch>
            <a:fillRect/>
          </a:stretch>
        </p:blipFill>
        <p:spPr>
          <a:xfrm>
            <a:off x="500600" y="1744532"/>
            <a:ext cx="3901778" cy="2389839"/>
          </a:xfrm>
          <a:prstGeom prst="rect">
            <a:avLst/>
          </a:prstGeom>
        </p:spPr>
      </p:pic>
      <p:pic>
        <p:nvPicPr>
          <p:cNvPr id="10" name="Imagen 9">
            <a:extLst>
              <a:ext uri="{FF2B5EF4-FFF2-40B4-BE49-F238E27FC236}">
                <a16:creationId xmlns="" xmlns:a16="http://schemas.microsoft.com/office/drawing/2014/main" id="{8C525526-6058-B14C-E64D-3847F25E53EF}"/>
              </a:ext>
            </a:extLst>
          </p:cNvPr>
          <p:cNvPicPr>
            <a:picLocks noChangeAspect="1"/>
          </p:cNvPicPr>
          <p:nvPr/>
        </p:nvPicPr>
        <p:blipFill>
          <a:blip r:embed="rId3"/>
          <a:stretch>
            <a:fillRect/>
          </a:stretch>
        </p:blipFill>
        <p:spPr>
          <a:xfrm>
            <a:off x="4993209" y="1686614"/>
            <a:ext cx="3859102" cy="2505673"/>
          </a:xfrm>
          <a:prstGeom prst="rect">
            <a:avLst/>
          </a:prstGeom>
        </p:spPr>
      </p:pic>
    </p:spTree>
    <p:extLst>
      <p:ext uri="{BB962C8B-B14F-4D97-AF65-F5344CB8AC3E}">
        <p14:creationId xmlns:p14="http://schemas.microsoft.com/office/powerpoint/2010/main" val="263169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Loan quality diverged between big banks and regional banks</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p:txBody>
          <a:bodyPr/>
          <a:lstStyle/>
          <a:p>
            <a:pPr marL="0" indent="0"/>
            <a:r>
              <a:rPr lang="en-US" dirty="0"/>
              <a:t>Rural and city commercial banks are still vulnerable to further asset quality deterioration given their less diversified asset portfolios and higher exposure to real estate. In particular, rural commercial banks collectively have a provision coverage ratio of about 143.2%, which is lower than the upper bound of supervisory requirement of 150%.</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RURAL COMMERCIAL BANKS ARE VULNERABLE TO FURTHER ASSET DETERIORATION (NPL RATIO %)</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553998"/>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THE PROVISION COVERAGE RATIO FOR RURAL COMMERCIAL BANKS IS UNDER THE REGULATORY REQUIREMENT</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CEIC &amp; BBVA </a:t>
            </a:r>
            <a:r>
              <a:rPr lang="es-ES" dirty="0" err="1"/>
              <a:t>Research</a:t>
            </a:r>
            <a:endParaRPr lang="es-ES" dirty="0"/>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CEIC &amp; BBVA Research</a:t>
            </a:r>
          </a:p>
        </p:txBody>
      </p:sp>
      <p:pic>
        <p:nvPicPr>
          <p:cNvPr id="3" name="Imagen 2">
            <a:extLst>
              <a:ext uri="{FF2B5EF4-FFF2-40B4-BE49-F238E27FC236}">
                <a16:creationId xmlns="" xmlns:a16="http://schemas.microsoft.com/office/drawing/2014/main" id="{9E1A1C07-C24B-ABF9-1E66-EA91E9005D68}"/>
              </a:ext>
            </a:extLst>
          </p:cNvPr>
          <p:cNvPicPr>
            <a:picLocks noChangeAspect="1"/>
          </p:cNvPicPr>
          <p:nvPr/>
        </p:nvPicPr>
        <p:blipFill>
          <a:blip r:embed="rId2"/>
          <a:stretch>
            <a:fillRect/>
          </a:stretch>
        </p:blipFill>
        <p:spPr>
          <a:xfrm>
            <a:off x="5015182" y="1714247"/>
            <a:ext cx="3968840" cy="2450804"/>
          </a:xfrm>
          <a:prstGeom prst="rect">
            <a:avLst/>
          </a:prstGeom>
        </p:spPr>
      </p:pic>
      <p:pic>
        <p:nvPicPr>
          <p:cNvPr id="9" name="Imagen 8">
            <a:extLst>
              <a:ext uri="{FF2B5EF4-FFF2-40B4-BE49-F238E27FC236}">
                <a16:creationId xmlns="" xmlns:a16="http://schemas.microsoft.com/office/drawing/2014/main" id="{CC063575-5636-E7E2-D2CE-E2DD77D58EA2}"/>
              </a:ext>
            </a:extLst>
          </p:cNvPr>
          <p:cNvPicPr>
            <a:picLocks noChangeAspect="1"/>
          </p:cNvPicPr>
          <p:nvPr/>
        </p:nvPicPr>
        <p:blipFill>
          <a:blip r:embed="rId3"/>
          <a:stretch>
            <a:fillRect/>
          </a:stretch>
        </p:blipFill>
        <p:spPr>
          <a:xfrm>
            <a:off x="479335" y="1708150"/>
            <a:ext cx="3913971" cy="2450804"/>
          </a:xfrm>
          <a:prstGeom prst="rect">
            <a:avLst/>
          </a:prstGeom>
        </p:spPr>
      </p:pic>
    </p:spTree>
    <p:extLst>
      <p:ext uri="{BB962C8B-B14F-4D97-AF65-F5344CB8AC3E}">
        <p14:creationId xmlns:p14="http://schemas.microsoft.com/office/powerpoint/2010/main" val="270334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Banks’ capitalization remained stable, but needs more capital to support its forthcoming credit spree </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a:t>Bank capitalization remained stable, while the core tier 1 capital ratio edged down to 10.7% at end-2022, 1 basis points lower than a year ago. Meanwhile, additional tier 2 capital ratio rose by 9 basis points over the same period, driven by the issuance of perpetual bonds. </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CORE TIER 1 CAPITAL ADEQUACY RATIO HAS DECLINED SIGNIFICANTLY</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AND CHINESE BANKS’ CAR STILL LAG BEHIND THEIR MAJOR EMS PEERS</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CEIC &amp; BBVA </a:t>
            </a:r>
            <a:r>
              <a:rPr lang="es-ES" dirty="0" err="1"/>
              <a:t>Research</a:t>
            </a:r>
            <a:endParaRPr lang="es-ES" dirty="0"/>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CEIC &amp; BBVA Research</a:t>
            </a:r>
          </a:p>
        </p:txBody>
      </p:sp>
      <p:pic>
        <p:nvPicPr>
          <p:cNvPr id="7" name="Imagen 6">
            <a:extLst>
              <a:ext uri="{FF2B5EF4-FFF2-40B4-BE49-F238E27FC236}">
                <a16:creationId xmlns="" xmlns:a16="http://schemas.microsoft.com/office/drawing/2014/main" id="{D559A1F9-38DE-A45C-B05A-65D80BD45CDE}"/>
              </a:ext>
            </a:extLst>
          </p:cNvPr>
          <p:cNvPicPr>
            <a:picLocks noChangeAspect="1"/>
          </p:cNvPicPr>
          <p:nvPr/>
        </p:nvPicPr>
        <p:blipFill>
          <a:blip r:embed="rId2"/>
          <a:stretch>
            <a:fillRect/>
          </a:stretch>
        </p:blipFill>
        <p:spPr>
          <a:xfrm>
            <a:off x="485775" y="1734401"/>
            <a:ext cx="3968840" cy="2450804"/>
          </a:xfrm>
          <a:prstGeom prst="rect">
            <a:avLst/>
          </a:prstGeom>
        </p:spPr>
      </p:pic>
      <p:pic>
        <p:nvPicPr>
          <p:cNvPr id="9" name="Imagen 8">
            <a:extLst>
              <a:ext uri="{FF2B5EF4-FFF2-40B4-BE49-F238E27FC236}">
                <a16:creationId xmlns="" xmlns:a16="http://schemas.microsoft.com/office/drawing/2014/main" id="{4E7E292F-4CFA-FE15-5C28-710C0C340EF9}"/>
              </a:ext>
            </a:extLst>
          </p:cNvPr>
          <p:cNvPicPr>
            <a:picLocks noChangeAspect="1"/>
          </p:cNvPicPr>
          <p:nvPr/>
        </p:nvPicPr>
        <p:blipFill>
          <a:blip r:embed="rId3"/>
          <a:stretch>
            <a:fillRect/>
          </a:stretch>
        </p:blipFill>
        <p:spPr>
          <a:xfrm>
            <a:off x="5015182" y="1740497"/>
            <a:ext cx="3962743" cy="2444708"/>
          </a:xfrm>
          <a:prstGeom prst="rect">
            <a:avLst/>
          </a:prstGeom>
        </p:spPr>
      </p:pic>
    </p:spTree>
    <p:extLst>
      <p:ext uri="{BB962C8B-B14F-4D97-AF65-F5344CB8AC3E}">
        <p14:creationId xmlns:p14="http://schemas.microsoft.com/office/powerpoint/2010/main" val="80570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A diverged capital buffer distribution among big and smaller banks</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635914"/>
            <a:ext cx="8502538" cy="369332"/>
          </a:xfrm>
        </p:spPr>
        <p:txBody>
          <a:bodyPr/>
          <a:lstStyle/>
          <a:p>
            <a:pPr marL="0" indent="0"/>
            <a:r>
              <a:rPr lang="en-US" dirty="0"/>
              <a:t>City and rural commercial banks have lower capital adequacy ratios due to their larger exposure to the property sector as well as their higher sensitivities of funding costs. </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CBRIC &amp; BBVA </a:t>
            </a:r>
            <a:r>
              <a:rPr lang="es-ES" dirty="0" err="1"/>
              <a:t>Research</a:t>
            </a:r>
            <a:endParaRPr lang="es-ES" dirty="0"/>
          </a:p>
        </p:txBody>
      </p:sp>
      <p:pic>
        <p:nvPicPr>
          <p:cNvPr id="7" name="Imagen 6">
            <a:extLst>
              <a:ext uri="{FF2B5EF4-FFF2-40B4-BE49-F238E27FC236}">
                <a16:creationId xmlns="" xmlns:a16="http://schemas.microsoft.com/office/drawing/2014/main" id="{41721BF9-72A2-9FC3-9698-D6E288BC444F}"/>
              </a:ext>
            </a:extLst>
          </p:cNvPr>
          <p:cNvPicPr>
            <a:picLocks noChangeAspect="1"/>
          </p:cNvPicPr>
          <p:nvPr/>
        </p:nvPicPr>
        <p:blipFill>
          <a:blip r:embed="rId2"/>
          <a:stretch>
            <a:fillRect/>
          </a:stretch>
        </p:blipFill>
        <p:spPr>
          <a:xfrm>
            <a:off x="500600" y="1213912"/>
            <a:ext cx="8474174" cy="2956816"/>
          </a:xfrm>
          <a:prstGeom prst="rect">
            <a:avLst/>
          </a:prstGeom>
        </p:spPr>
      </p:pic>
    </p:spTree>
    <p:extLst>
      <p:ext uri="{BB962C8B-B14F-4D97-AF65-F5344CB8AC3E}">
        <p14:creationId xmlns:p14="http://schemas.microsoft.com/office/powerpoint/2010/main" val="344306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China to build differentiated capital regulatory system for banks</a:t>
            </a:r>
            <a:br>
              <a:rPr lang="en-US" dirty="0"/>
            </a:br>
            <a:r>
              <a:rPr lang="en-US" dirty="0"/>
              <a:t/>
            </a:r>
            <a:br>
              <a:rPr lang="en-US" dirty="0"/>
            </a:br>
            <a:endParaRPr lang="en-US" dirty="0"/>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a:t>The CBIRC and PBoC jointly issued the amended draft rules for consultation on the revised capital measures on 26th Feb 2023. The new regulation will put differentiated supervision on bank capital to reduce compliance costs for small and medium-sized banks, and improve banks’ ability to serve the economy. The new rule is expected to be implemented in Jan 2024.</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8317370" cy="184666"/>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BANKS ARE CLASSIFIED INTO THREE BUCKETS BASED ON BUSINESS SCALE AND RISK LEVEL</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3607712"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China Banking and Insurance Regulatory Commission &amp; BBVA Research</a:t>
            </a:r>
          </a:p>
        </p:txBody>
      </p:sp>
      <p:graphicFrame>
        <p:nvGraphicFramePr>
          <p:cNvPr id="6" name="Tabla 5">
            <a:extLst>
              <a:ext uri="{FF2B5EF4-FFF2-40B4-BE49-F238E27FC236}">
                <a16:creationId xmlns="" xmlns:a16="http://schemas.microsoft.com/office/drawing/2014/main" id="{29AFFD8B-0DEA-0CFB-145A-59A354CE081F}"/>
              </a:ext>
            </a:extLst>
          </p:cNvPr>
          <p:cNvGraphicFramePr>
            <a:graphicFrameLocks noGrp="1"/>
          </p:cNvGraphicFramePr>
          <p:nvPr>
            <p:extLst>
              <p:ext uri="{D42A27DB-BD31-4B8C-83A1-F6EECF244321}">
                <p14:modId xmlns:p14="http://schemas.microsoft.com/office/powerpoint/2010/main" val="3526987441"/>
              </p:ext>
            </p:extLst>
          </p:nvPr>
        </p:nvGraphicFramePr>
        <p:xfrm>
          <a:off x="485775" y="1690020"/>
          <a:ext cx="8488364" cy="2300495"/>
        </p:xfrm>
        <a:graphic>
          <a:graphicData uri="http://schemas.openxmlformats.org/drawingml/2006/table">
            <a:tbl>
              <a:tblPr/>
              <a:tblGrid>
                <a:gridCol w="1329665">
                  <a:extLst>
                    <a:ext uri="{9D8B030D-6E8A-4147-A177-3AD203B41FA5}">
                      <a16:colId xmlns="" xmlns:a16="http://schemas.microsoft.com/office/drawing/2014/main" val="4101970615"/>
                    </a:ext>
                  </a:extLst>
                </a:gridCol>
                <a:gridCol w="1813179">
                  <a:extLst>
                    <a:ext uri="{9D8B030D-6E8A-4147-A177-3AD203B41FA5}">
                      <a16:colId xmlns="" xmlns:a16="http://schemas.microsoft.com/office/drawing/2014/main" val="527029739"/>
                    </a:ext>
                  </a:extLst>
                </a:gridCol>
                <a:gridCol w="1329665">
                  <a:extLst>
                    <a:ext uri="{9D8B030D-6E8A-4147-A177-3AD203B41FA5}">
                      <a16:colId xmlns="" xmlns:a16="http://schemas.microsoft.com/office/drawing/2014/main" val="2730522507"/>
                    </a:ext>
                  </a:extLst>
                </a:gridCol>
                <a:gridCol w="1853472">
                  <a:extLst>
                    <a:ext uri="{9D8B030D-6E8A-4147-A177-3AD203B41FA5}">
                      <a16:colId xmlns="" xmlns:a16="http://schemas.microsoft.com/office/drawing/2014/main" val="2509880291"/>
                    </a:ext>
                  </a:extLst>
                </a:gridCol>
                <a:gridCol w="2162383">
                  <a:extLst>
                    <a:ext uri="{9D8B030D-6E8A-4147-A177-3AD203B41FA5}">
                      <a16:colId xmlns="" xmlns:a16="http://schemas.microsoft.com/office/drawing/2014/main" val="3411507208"/>
                    </a:ext>
                  </a:extLst>
                </a:gridCol>
              </a:tblGrid>
              <a:tr h="494167">
                <a:tc>
                  <a:txBody>
                    <a:bodyPr/>
                    <a:lstStyle/>
                    <a:p>
                      <a:pPr algn="l" fontAlgn="ctr"/>
                      <a:r>
                        <a:rPr lang="es-ES" sz="1100" b="1" i="0" u="none" strike="noStrike" dirty="0" err="1">
                          <a:solidFill>
                            <a:srgbClr val="FFFFFF"/>
                          </a:solidFill>
                          <a:effectLst/>
                          <a:latin typeface="Arial" panose="020B0604020202020204" pitchFamily="34" charset="0"/>
                        </a:rPr>
                        <a:t>Classification</a:t>
                      </a:r>
                      <a:endParaRPr lang="es-ES" sz="1100" b="1" i="0" u="none" strike="noStrike" dirty="0">
                        <a:solidFill>
                          <a:srgbClr val="FFFFFF"/>
                        </a:solidFill>
                        <a:effectLst/>
                        <a:latin typeface="Arial" panose="020B0604020202020204" pitchFamily="34" charset="0"/>
                      </a:endParaRPr>
                    </a:p>
                  </a:txBody>
                  <a:tcPr marL="72000" marR="0" marT="0" marB="0" anchor="ctr">
                    <a:lnL>
                      <a:noFill/>
                    </a:lnL>
                    <a:lnR>
                      <a:noFill/>
                    </a:lnR>
                    <a:lnT>
                      <a:noFill/>
                    </a:lnT>
                    <a:lnB>
                      <a:noFill/>
                    </a:lnB>
                    <a:solidFill>
                      <a:srgbClr val="043263"/>
                    </a:solidFill>
                  </a:tcPr>
                </a:tc>
                <a:tc>
                  <a:txBody>
                    <a:bodyPr/>
                    <a:lstStyle/>
                    <a:p>
                      <a:pPr algn="l" fontAlgn="t"/>
                      <a:r>
                        <a:rPr lang="en-US" sz="1100" b="1" i="0" u="none" strike="noStrike" dirty="0">
                          <a:solidFill>
                            <a:srgbClr val="FFFFFF"/>
                          </a:solidFill>
                          <a:effectLst/>
                          <a:latin typeface="Arial" panose="020B0604020202020204" pitchFamily="34" charset="0"/>
                        </a:rPr>
                        <a:t>Assets size (including on and off balance sheet) </a:t>
                      </a:r>
                    </a:p>
                  </a:txBody>
                  <a:tcPr marL="0" marR="0" marT="0" marB="0" anchor="ctr">
                    <a:lnL>
                      <a:noFill/>
                    </a:lnL>
                    <a:lnR>
                      <a:noFill/>
                    </a:lnR>
                    <a:lnT>
                      <a:noFill/>
                    </a:lnT>
                    <a:lnB>
                      <a:noFill/>
                    </a:lnB>
                    <a:solidFill>
                      <a:srgbClr val="043263"/>
                    </a:solidFill>
                  </a:tcPr>
                </a:tc>
                <a:tc>
                  <a:txBody>
                    <a:bodyPr/>
                    <a:lstStyle/>
                    <a:p>
                      <a:pPr algn="l" fontAlgn="t"/>
                      <a:r>
                        <a:rPr lang="es-ES" sz="1100" b="1" i="0" u="none" strike="noStrike" dirty="0">
                          <a:solidFill>
                            <a:srgbClr val="FFFFFF"/>
                          </a:solidFill>
                          <a:effectLst/>
                          <a:latin typeface="Arial" panose="020B0604020202020204" pitchFamily="34" charset="0"/>
                        </a:rPr>
                        <a:t>Cross-</a:t>
                      </a:r>
                      <a:r>
                        <a:rPr lang="es-ES" sz="1100" b="1" i="0" u="none" strike="noStrike" dirty="0" err="1">
                          <a:solidFill>
                            <a:srgbClr val="FFFFFF"/>
                          </a:solidFill>
                          <a:effectLst/>
                          <a:latin typeface="Arial" panose="020B0604020202020204" pitchFamily="34" charset="0"/>
                        </a:rPr>
                        <a:t>boarder</a:t>
                      </a:r>
                      <a:r>
                        <a:rPr lang="es-ES" sz="1100" b="1" i="0" u="none" strike="noStrike" dirty="0">
                          <a:solidFill>
                            <a:srgbClr val="FFFFFF"/>
                          </a:solidFill>
                          <a:effectLst/>
                          <a:latin typeface="Arial" panose="020B0604020202020204" pitchFamily="34" charset="0"/>
                        </a:rPr>
                        <a:t> </a:t>
                      </a:r>
                      <a:r>
                        <a:rPr lang="es-ES" sz="1100" b="1" i="0" u="none" strike="noStrike" dirty="0" err="1">
                          <a:solidFill>
                            <a:srgbClr val="FFFFFF"/>
                          </a:solidFill>
                          <a:effectLst/>
                          <a:latin typeface="Arial" panose="020B0604020202020204" pitchFamily="34" charset="0"/>
                        </a:rPr>
                        <a:t>exposures</a:t>
                      </a:r>
                      <a:endParaRPr lang="es-ES" sz="1100" b="1"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solidFill>
                      <a:srgbClr val="043263"/>
                    </a:solidFill>
                  </a:tcPr>
                </a:tc>
                <a:tc>
                  <a:txBody>
                    <a:bodyPr/>
                    <a:lstStyle/>
                    <a:p>
                      <a:pPr algn="l" fontAlgn="ctr"/>
                      <a:r>
                        <a:rPr lang="es-ES" sz="1100" b="1" i="0" u="none" strike="noStrike" dirty="0">
                          <a:solidFill>
                            <a:srgbClr val="FFFFFF"/>
                          </a:solidFill>
                          <a:effectLst/>
                          <a:latin typeface="Arial" panose="020B0604020202020204" pitchFamily="34" charset="0"/>
                        </a:rPr>
                        <a:t>Capital </a:t>
                      </a:r>
                      <a:r>
                        <a:rPr lang="es-ES" sz="1100" b="1" i="0" u="none" strike="noStrike" dirty="0" err="1">
                          <a:solidFill>
                            <a:srgbClr val="FFFFFF"/>
                          </a:solidFill>
                          <a:effectLst/>
                          <a:latin typeface="Arial" panose="020B0604020202020204" pitchFamily="34" charset="0"/>
                        </a:rPr>
                        <a:t>regulatory</a:t>
                      </a:r>
                      <a:r>
                        <a:rPr lang="es-ES" sz="1100" b="1" i="0" u="none" strike="noStrike" dirty="0">
                          <a:solidFill>
                            <a:srgbClr val="FFFFFF"/>
                          </a:solidFill>
                          <a:effectLst/>
                          <a:latin typeface="Arial" panose="020B0604020202020204" pitchFamily="34" charset="0"/>
                        </a:rPr>
                        <a:t> </a:t>
                      </a:r>
                      <a:r>
                        <a:rPr lang="es-ES" sz="1100" b="1" i="0" u="none" strike="noStrike" dirty="0" err="1">
                          <a:solidFill>
                            <a:srgbClr val="FFFFFF"/>
                          </a:solidFill>
                          <a:effectLst/>
                          <a:latin typeface="Arial" panose="020B0604020202020204" pitchFamily="34" charset="0"/>
                        </a:rPr>
                        <a:t>measures</a:t>
                      </a:r>
                      <a:r>
                        <a:rPr lang="es-ES" sz="1100" b="1" i="0" u="none" strike="noStrike" dirty="0">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043263"/>
                    </a:solidFill>
                  </a:tcPr>
                </a:tc>
                <a:tc>
                  <a:txBody>
                    <a:bodyPr/>
                    <a:lstStyle/>
                    <a:p>
                      <a:pPr algn="l" fontAlgn="ctr"/>
                      <a:r>
                        <a:rPr lang="es-ES" sz="1100" b="1" i="0" u="none" strike="noStrike" dirty="0" err="1">
                          <a:solidFill>
                            <a:srgbClr val="FFFFFF"/>
                          </a:solidFill>
                          <a:effectLst/>
                          <a:latin typeface="Arial" panose="020B0604020202020204" pitchFamily="34" charset="0"/>
                        </a:rPr>
                        <a:t>Intentions</a:t>
                      </a:r>
                      <a:endParaRPr lang="es-ES" sz="1100" b="1" i="0" u="none" strike="noStrike" dirty="0">
                        <a:solidFill>
                          <a:srgbClr val="FFFFFF"/>
                        </a:solidFill>
                        <a:effectLst/>
                        <a:latin typeface="Arial" panose="020B0604020202020204" pitchFamily="34" charset="0"/>
                      </a:endParaRPr>
                    </a:p>
                  </a:txBody>
                  <a:tcPr marL="0" marR="0" marT="0" marB="0" anchor="ctr">
                    <a:lnL>
                      <a:noFill/>
                    </a:lnL>
                    <a:lnR>
                      <a:noFill/>
                    </a:lnR>
                    <a:lnT>
                      <a:noFill/>
                    </a:lnT>
                    <a:lnB>
                      <a:noFill/>
                    </a:lnB>
                    <a:solidFill>
                      <a:srgbClr val="043263"/>
                    </a:solidFill>
                  </a:tcPr>
                </a:tc>
                <a:extLst>
                  <a:ext uri="{0D108BD9-81ED-4DB2-BD59-A6C34878D82A}">
                    <a16:rowId xmlns="" xmlns:a16="http://schemas.microsoft.com/office/drawing/2014/main" val="899750207"/>
                  </a:ext>
                </a:extLst>
              </a:tr>
              <a:tr h="795533">
                <a:tc>
                  <a:txBody>
                    <a:bodyPr/>
                    <a:lstStyle/>
                    <a:p>
                      <a:pPr algn="l" fontAlgn="ctr"/>
                      <a:r>
                        <a:rPr lang="es-ES" sz="1000" b="0" i="0" u="none" strike="noStrike" dirty="0" err="1">
                          <a:solidFill>
                            <a:srgbClr val="121212"/>
                          </a:solidFill>
                          <a:effectLst/>
                          <a:latin typeface="Arial" panose="020B0604020202020204" pitchFamily="34" charset="0"/>
                        </a:rPr>
                        <a:t>Tier</a:t>
                      </a:r>
                      <a:r>
                        <a:rPr lang="es-ES" sz="1000" b="0" i="0" u="none" strike="noStrike" dirty="0">
                          <a:solidFill>
                            <a:srgbClr val="121212"/>
                          </a:solidFill>
                          <a:effectLst/>
                          <a:latin typeface="Arial" panose="020B0604020202020204" pitchFamily="34" charset="0"/>
                        </a:rPr>
                        <a:t> 1</a:t>
                      </a:r>
                    </a:p>
                  </a:txBody>
                  <a:tcPr marL="72000" marR="0" marT="0" marB="0" anchor="ctr">
                    <a:lnL>
                      <a:noFill/>
                    </a:lnL>
                    <a:lnR>
                      <a:noFill/>
                    </a:lnR>
                    <a:lnT>
                      <a:noFill/>
                    </a:lnT>
                    <a:lnB>
                      <a:noFill/>
                    </a:lnB>
                  </a:tcPr>
                </a:tc>
                <a:tc>
                  <a:txBody>
                    <a:bodyPr/>
                    <a:lstStyle/>
                    <a:p>
                      <a:pPr algn="l" fontAlgn="ctr"/>
                      <a:r>
                        <a:rPr lang="en-US" sz="1000" b="0" i="0" u="none" strike="noStrike">
                          <a:solidFill>
                            <a:srgbClr val="121212"/>
                          </a:solidFill>
                          <a:effectLst/>
                          <a:latin typeface="Arial" panose="020B0604020202020204" pitchFamily="34" charset="0"/>
                        </a:rPr>
                        <a:t>Over or equal to </a:t>
                      </a:r>
                      <a:br>
                        <a:rPr lang="en-US" sz="1000" b="0" i="0" u="none" strike="noStrike">
                          <a:solidFill>
                            <a:srgbClr val="121212"/>
                          </a:solidFill>
                          <a:effectLst/>
                          <a:latin typeface="Arial" panose="020B0604020202020204" pitchFamily="34" charset="0"/>
                        </a:rPr>
                      </a:br>
                      <a:r>
                        <a:rPr lang="en-US" sz="1000" b="0" i="0" u="none" strike="noStrike">
                          <a:solidFill>
                            <a:srgbClr val="121212"/>
                          </a:solidFill>
                          <a:effectLst/>
                          <a:latin typeface="Arial" panose="020B0604020202020204" pitchFamily="34" charset="0"/>
                        </a:rPr>
                        <a:t>RMB 500 billon</a:t>
                      </a:r>
                    </a:p>
                  </a:txBody>
                  <a:tcPr marL="0" marR="0" marT="0" marB="0" anchor="ctr">
                    <a:lnL>
                      <a:noFill/>
                    </a:lnL>
                    <a:lnR>
                      <a:noFill/>
                    </a:lnR>
                    <a:lnT>
                      <a:noFill/>
                    </a:lnT>
                    <a:lnB>
                      <a:noFill/>
                    </a:lnB>
                  </a:tcPr>
                </a:tc>
                <a:tc>
                  <a:txBody>
                    <a:bodyPr/>
                    <a:lstStyle/>
                    <a:p>
                      <a:pPr algn="l" fontAlgn="ctr"/>
                      <a:r>
                        <a:rPr lang="en-US" sz="1000" b="0" i="0" u="none" strike="noStrike">
                          <a:solidFill>
                            <a:srgbClr val="121212"/>
                          </a:solidFill>
                          <a:effectLst/>
                          <a:latin typeface="Arial" panose="020B0604020202020204" pitchFamily="34" charset="0"/>
                        </a:rPr>
                        <a:t>Over or equal to </a:t>
                      </a:r>
                      <a:br>
                        <a:rPr lang="en-US" sz="1000" b="0" i="0" u="none" strike="noStrike">
                          <a:solidFill>
                            <a:srgbClr val="121212"/>
                          </a:solidFill>
                          <a:effectLst/>
                          <a:latin typeface="Arial" panose="020B0604020202020204" pitchFamily="34" charset="0"/>
                        </a:rPr>
                      </a:br>
                      <a:r>
                        <a:rPr lang="en-US" sz="1000" b="0" i="0" u="none" strike="noStrike">
                          <a:solidFill>
                            <a:srgbClr val="121212"/>
                          </a:solidFill>
                          <a:effectLst/>
                          <a:latin typeface="Arial" panose="020B0604020202020204" pitchFamily="34" charset="0"/>
                        </a:rPr>
                        <a:t>RMB 30 billon</a:t>
                      </a:r>
                    </a:p>
                  </a:txBody>
                  <a:tcPr marL="0" marR="0" marT="0" marB="0" anchor="ctr">
                    <a:lnL>
                      <a:noFill/>
                    </a:lnL>
                    <a:lnR>
                      <a:noFill/>
                    </a:lnR>
                    <a:lnT>
                      <a:noFill/>
                    </a:lnT>
                    <a:lnB>
                      <a:noFill/>
                    </a:lnB>
                  </a:tcPr>
                </a:tc>
                <a:tc>
                  <a:txBody>
                    <a:bodyPr/>
                    <a:lstStyle/>
                    <a:p>
                      <a:pPr algn="l" fontAlgn="ctr"/>
                      <a:r>
                        <a:rPr lang="en-US" sz="1000" b="0" i="0" u="none" strike="noStrike">
                          <a:solidFill>
                            <a:srgbClr val="121212"/>
                          </a:solidFill>
                          <a:effectLst/>
                          <a:latin typeface="Arial" panose="020B0604020202020204" pitchFamily="34" charset="0"/>
                        </a:rPr>
                        <a:t>In line with international </a:t>
                      </a:r>
                      <a:br>
                        <a:rPr lang="en-US" sz="1000" b="0" i="0" u="none" strike="noStrike">
                          <a:solidFill>
                            <a:srgbClr val="121212"/>
                          </a:solidFill>
                          <a:effectLst/>
                          <a:latin typeface="Arial" panose="020B0604020202020204" pitchFamily="34" charset="0"/>
                        </a:rPr>
                      </a:br>
                      <a:r>
                        <a:rPr lang="en-US" sz="1000" b="0" i="0" u="none" strike="noStrike">
                          <a:solidFill>
                            <a:srgbClr val="121212"/>
                          </a:solidFill>
                          <a:effectLst/>
                          <a:latin typeface="Arial" panose="020B0604020202020204" pitchFamily="34" charset="0"/>
                        </a:rPr>
                        <a:t>standard to disclose a complete set of reports</a:t>
                      </a:r>
                    </a:p>
                  </a:txBody>
                  <a:tcPr marL="0" marR="0" marT="0" marB="0" anchor="ctr">
                    <a:lnL>
                      <a:noFill/>
                    </a:lnL>
                    <a:lnR>
                      <a:noFill/>
                    </a:lnR>
                    <a:lnT>
                      <a:noFill/>
                    </a:lnT>
                    <a:lnB>
                      <a:noFill/>
                    </a:lnB>
                  </a:tcPr>
                </a:tc>
                <a:tc>
                  <a:txBody>
                    <a:bodyPr/>
                    <a:lstStyle/>
                    <a:p>
                      <a:pPr algn="l" fontAlgn="ctr"/>
                      <a:r>
                        <a:rPr lang="en-US" sz="1000" b="0" i="0" u="none" strike="noStrike">
                          <a:solidFill>
                            <a:srgbClr val="121212"/>
                          </a:solidFill>
                          <a:effectLst/>
                          <a:latin typeface="Arial" panose="020B0604020202020204" pitchFamily="34" charset="0"/>
                        </a:rPr>
                        <a:t>Enhance the risk sensitivity of large banks capital management and improve the comparability of their capital ratios and public disclosures in a global context.</a:t>
                      </a:r>
                    </a:p>
                  </a:txBody>
                  <a:tcPr marL="0" marR="0" marT="0" marB="0" anchor="ctr">
                    <a:lnL>
                      <a:noFill/>
                    </a:lnL>
                    <a:lnR>
                      <a:noFill/>
                    </a:lnR>
                    <a:lnT>
                      <a:noFill/>
                    </a:lnT>
                    <a:lnB>
                      <a:noFill/>
                    </a:lnB>
                  </a:tcPr>
                </a:tc>
                <a:extLst>
                  <a:ext uri="{0D108BD9-81ED-4DB2-BD59-A6C34878D82A}">
                    <a16:rowId xmlns="" xmlns:a16="http://schemas.microsoft.com/office/drawing/2014/main" val="1834349778"/>
                  </a:ext>
                </a:extLst>
              </a:tr>
              <a:tr h="533475">
                <a:tc>
                  <a:txBody>
                    <a:bodyPr/>
                    <a:lstStyle/>
                    <a:p>
                      <a:pPr algn="l" fontAlgn="ctr"/>
                      <a:r>
                        <a:rPr lang="es-ES" sz="1000" b="0" i="0" u="none" strike="noStrike" dirty="0" err="1">
                          <a:solidFill>
                            <a:srgbClr val="121212"/>
                          </a:solidFill>
                          <a:effectLst/>
                          <a:latin typeface="Arial" panose="020B0604020202020204" pitchFamily="34" charset="0"/>
                        </a:rPr>
                        <a:t>Tier</a:t>
                      </a:r>
                      <a:r>
                        <a:rPr lang="es-ES" sz="1000" b="0" i="0" u="none" strike="noStrike" dirty="0">
                          <a:solidFill>
                            <a:srgbClr val="121212"/>
                          </a:solidFill>
                          <a:effectLst/>
                          <a:latin typeface="Arial" panose="020B0604020202020204" pitchFamily="34" charset="0"/>
                        </a:rPr>
                        <a:t> 2</a:t>
                      </a:r>
                    </a:p>
                  </a:txBody>
                  <a:tcPr marL="72000" marR="0" marT="0" marB="0" anchor="ctr">
                    <a:lnL>
                      <a:noFill/>
                    </a:lnL>
                    <a:lnR>
                      <a:noFill/>
                    </a:lnR>
                    <a:lnT>
                      <a:noFill/>
                    </a:lnT>
                    <a:lnB>
                      <a:noFill/>
                    </a:lnB>
                    <a:solidFill>
                      <a:srgbClr val="E9E9E9"/>
                    </a:solidFill>
                  </a:tcPr>
                </a:tc>
                <a:tc>
                  <a:txBody>
                    <a:bodyPr/>
                    <a:lstStyle/>
                    <a:p>
                      <a:pPr algn="l" fontAlgn="t"/>
                      <a:r>
                        <a:rPr lang="en-US" sz="1000" b="0" i="0" u="none" strike="noStrike">
                          <a:solidFill>
                            <a:srgbClr val="121212"/>
                          </a:solidFill>
                          <a:effectLst/>
                          <a:latin typeface="Arial" panose="020B0604020202020204" pitchFamily="34" charset="0"/>
                        </a:rPr>
                        <a:t>Over or equal to </a:t>
                      </a:r>
                      <a:br>
                        <a:rPr lang="en-US" sz="1000" b="0" i="0" u="none" strike="noStrike">
                          <a:solidFill>
                            <a:srgbClr val="121212"/>
                          </a:solidFill>
                          <a:effectLst/>
                          <a:latin typeface="Arial" panose="020B0604020202020204" pitchFamily="34" charset="0"/>
                        </a:rPr>
                      </a:br>
                      <a:r>
                        <a:rPr lang="en-US" sz="1000" b="0" i="0" u="none" strike="noStrike">
                          <a:solidFill>
                            <a:srgbClr val="121212"/>
                          </a:solidFill>
                          <a:effectLst/>
                          <a:latin typeface="Arial" panose="020B0604020202020204" pitchFamily="34" charset="0"/>
                        </a:rPr>
                        <a:t>RMB 10 billon</a:t>
                      </a:r>
                    </a:p>
                  </a:txBody>
                  <a:tcPr marL="0" marR="0" marT="0" marB="0">
                    <a:lnL>
                      <a:noFill/>
                    </a:lnL>
                    <a:lnR>
                      <a:noFill/>
                    </a:lnR>
                    <a:lnT>
                      <a:noFill/>
                    </a:lnT>
                    <a:lnB>
                      <a:noFill/>
                    </a:lnB>
                    <a:solidFill>
                      <a:srgbClr val="E9E9E9"/>
                    </a:solidFill>
                  </a:tcPr>
                </a:tc>
                <a:tc>
                  <a:txBody>
                    <a:bodyPr/>
                    <a:lstStyle/>
                    <a:p>
                      <a:pPr algn="l" fontAlgn="t"/>
                      <a:r>
                        <a:rPr lang="es-ES" sz="1000" b="0" i="0" u="none" strike="noStrike">
                          <a:solidFill>
                            <a:srgbClr val="121212"/>
                          </a:solidFill>
                          <a:effectLst/>
                          <a:latin typeface="Arial" panose="020B0604020202020204" pitchFamily="34" charset="0"/>
                        </a:rPr>
                        <a:t>Below RMB 30 billion</a:t>
                      </a:r>
                      <a:br>
                        <a:rPr lang="es-ES" sz="1000" b="0" i="0" u="none" strike="noStrike">
                          <a:solidFill>
                            <a:srgbClr val="121212"/>
                          </a:solidFill>
                          <a:effectLst/>
                          <a:latin typeface="Arial" panose="020B0604020202020204" pitchFamily="34" charset="0"/>
                        </a:rPr>
                      </a:br>
                      <a:endParaRPr lang="es-ES" sz="1000" b="0" i="0" u="none" strike="noStrike">
                        <a:solidFill>
                          <a:srgbClr val="121212"/>
                        </a:solidFill>
                        <a:effectLst/>
                        <a:latin typeface="Arial" panose="020B0604020202020204" pitchFamily="34" charset="0"/>
                      </a:endParaRPr>
                    </a:p>
                  </a:txBody>
                  <a:tcPr marL="0" marR="0" marT="0" marB="0">
                    <a:lnL>
                      <a:noFill/>
                    </a:lnL>
                    <a:lnR>
                      <a:noFill/>
                    </a:lnR>
                    <a:lnT>
                      <a:noFill/>
                    </a:lnT>
                    <a:lnB>
                      <a:noFill/>
                    </a:lnB>
                    <a:solidFill>
                      <a:srgbClr val="E9E9E9"/>
                    </a:solidFill>
                  </a:tcPr>
                </a:tc>
                <a:tc>
                  <a:txBody>
                    <a:bodyPr/>
                    <a:lstStyle/>
                    <a:p>
                      <a:pPr algn="l" fontAlgn="t"/>
                      <a:r>
                        <a:rPr lang="en-US" sz="1000" b="0" i="0" u="none" strike="noStrike">
                          <a:solidFill>
                            <a:srgbClr val="121212"/>
                          </a:solidFill>
                          <a:effectLst/>
                          <a:latin typeface="Arial" panose="020B0604020202020204" pitchFamily="34" charset="0"/>
                        </a:rPr>
                        <a:t>Subject to relatively simplified capital regulatory measures</a:t>
                      </a:r>
                    </a:p>
                  </a:txBody>
                  <a:tcPr marL="0" marR="0" marT="0" marB="0">
                    <a:lnL>
                      <a:noFill/>
                    </a:lnL>
                    <a:lnR>
                      <a:noFill/>
                    </a:lnR>
                    <a:lnT>
                      <a:noFill/>
                    </a:lnT>
                    <a:lnB>
                      <a:noFill/>
                    </a:lnB>
                    <a:solidFill>
                      <a:srgbClr val="E9E9E9"/>
                    </a:solidFill>
                  </a:tcPr>
                </a:tc>
                <a:tc>
                  <a:txBody>
                    <a:bodyPr/>
                    <a:lstStyle/>
                    <a:p>
                      <a:pPr algn="l" fontAlgn="t"/>
                      <a:r>
                        <a:rPr lang="en-US" sz="1000" b="0" i="0" u="none" strike="noStrike">
                          <a:solidFill>
                            <a:srgbClr val="121212"/>
                          </a:solidFill>
                          <a:effectLst/>
                          <a:latin typeface="Arial" panose="020B0604020202020204" pitchFamily="34" charset="0"/>
                        </a:rPr>
                        <a:t>Reduce compliance costs for middle and small banks to serve the real economy.</a:t>
                      </a:r>
                    </a:p>
                  </a:txBody>
                  <a:tcPr marL="0" marR="0" marT="0" marB="0">
                    <a:lnL>
                      <a:noFill/>
                    </a:lnL>
                    <a:lnR>
                      <a:noFill/>
                    </a:lnR>
                    <a:lnT>
                      <a:noFill/>
                    </a:lnT>
                    <a:lnB>
                      <a:noFill/>
                    </a:lnB>
                    <a:solidFill>
                      <a:srgbClr val="E9E9E9"/>
                    </a:solidFill>
                  </a:tcPr>
                </a:tc>
                <a:extLst>
                  <a:ext uri="{0D108BD9-81ED-4DB2-BD59-A6C34878D82A}">
                    <a16:rowId xmlns="" xmlns:a16="http://schemas.microsoft.com/office/drawing/2014/main" val="3490024695"/>
                  </a:ext>
                </a:extLst>
              </a:tr>
              <a:tr h="477320">
                <a:tc>
                  <a:txBody>
                    <a:bodyPr/>
                    <a:lstStyle/>
                    <a:p>
                      <a:pPr algn="l" fontAlgn="ctr"/>
                      <a:r>
                        <a:rPr lang="es-ES" sz="1000" b="0" i="0" u="none" strike="noStrike" dirty="0" err="1">
                          <a:solidFill>
                            <a:srgbClr val="121212"/>
                          </a:solidFill>
                          <a:effectLst/>
                          <a:latin typeface="Arial" panose="020B0604020202020204" pitchFamily="34" charset="0"/>
                        </a:rPr>
                        <a:t>Tier</a:t>
                      </a:r>
                      <a:r>
                        <a:rPr lang="es-ES" sz="1000" b="0" i="0" u="none" strike="noStrike" dirty="0">
                          <a:solidFill>
                            <a:srgbClr val="121212"/>
                          </a:solidFill>
                          <a:effectLst/>
                          <a:latin typeface="Arial" panose="020B0604020202020204" pitchFamily="34" charset="0"/>
                        </a:rPr>
                        <a:t> 3</a:t>
                      </a:r>
                    </a:p>
                  </a:txBody>
                  <a:tcPr marL="72000" marR="0" marT="0" marB="0" anchor="ctr">
                    <a:lnL>
                      <a:noFill/>
                    </a:lnL>
                    <a:lnR>
                      <a:noFill/>
                    </a:lnR>
                    <a:lnT>
                      <a:noFill/>
                    </a:lnT>
                    <a:lnB w="6350" cap="flat" cmpd="sng" algn="ctr">
                      <a:solidFill>
                        <a:srgbClr val="D3D3D3"/>
                      </a:solidFill>
                      <a:prstDash val="solid"/>
                      <a:round/>
                      <a:headEnd type="none" w="med" len="med"/>
                      <a:tailEnd type="none" w="med" len="med"/>
                    </a:lnB>
                  </a:tcPr>
                </a:tc>
                <a:tc>
                  <a:txBody>
                    <a:bodyPr/>
                    <a:lstStyle/>
                    <a:p>
                      <a:pPr algn="l" fontAlgn="ctr"/>
                      <a:r>
                        <a:rPr lang="en-US" sz="1000" b="0" i="0" u="none" strike="noStrike">
                          <a:solidFill>
                            <a:srgbClr val="121212"/>
                          </a:solidFill>
                          <a:effectLst/>
                          <a:latin typeface="Arial" panose="020B0604020202020204" pitchFamily="34" charset="0"/>
                        </a:rPr>
                        <a:t>Less than </a:t>
                      </a:r>
                      <a:br>
                        <a:rPr lang="en-US" sz="1000" b="0" i="0" u="none" strike="noStrike">
                          <a:solidFill>
                            <a:srgbClr val="121212"/>
                          </a:solidFill>
                          <a:effectLst/>
                          <a:latin typeface="Arial" panose="020B0604020202020204" pitchFamily="34" charset="0"/>
                        </a:rPr>
                      </a:br>
                      <a:r>
                        <a:rPr lang="en-US" sz="1000" b="0" i="0" u="none" strike="noStrike">
                          <a:solidFill>
                            <a:srgbClr val="121212"/>
                          </a:solidFill>
                          <a:effectLst/>
                          <a:latin typeface="Arial" panose="020B0604020202020204" pitchFamily="34" charset="0"/>
                        </a:rPr>
                        <a:t>RMB 10 billon</a:t>
                      </a:r>
                    </a:p>
                  </a:txBody>
                  <a:tcPr marL="0" marR="0" marT="0" marB="0" anchor="ctr">
                    <a:lnL>
                      <a:noFill/>
                    </a:lnL>
                    <a:lnR>
                      <a:noFill/>
                    </a:lnR>
                    <a:lnT>
                      <a:noFill/>
                    </a:lnT>
                    <a:lnB w="6350" cap="flat" cmpd="sng" algn="ctr">
                      <a:solidFill>
                        <a:srgbClr val="D3D3D3"/>
                      </a:solidFill>
                      <a:prstDash val="solid"/>
                      <a:round/>
                      <a:headEnd type="none" w="med" len="med"/>
                      <a:tailEnd type="none" w="med" len="med"/>
                    </a:lnB>
                  </a:tcPr>
                </a:tc>
                <a:tc>
                  <a:txBody>
                    <a:bodyPr/>
                    <a:lstStyle/>
                    <a:p>
                      <a:pPr algn="l" fontAlgn="ctr"/>
                      <a:r>
                        <a:rPr lang="en-US" sz="1000" b="0" i="0" u="none" strike="noStrike">
                          <a:solidFill>
                            <a:srgbClr val="121212"/>
                          </a:solidFill>
                          <a:effectLst/>
                          <a:latin typeface="Arial" panose="020B0604020202020204" pitchFamily="34" charset="0"/>
                        </a:rPr>
                        <a:t>Not involved in any cross-boarder business</a:t>
                      </a:r>
                    </a:p>
                  </a:txBody>
                  <a:tcPr marL="0" marR="0" marT="0" marB="0" anchor="ctr">
                    <a:lnL>
                      <a:noFill/>
                    </a:lnL>
                    <a:lnR>
                      <a:noFill/>
                    </a:lnR>
                    <a:lnT>
                      <a:noFill/>
                    </a:lnT>
                    <a:lnB w="6350" cap="flat" cmpd="sng" algn="ctr">
                      <a:solidFill>
                        <a:srgbClr val="D3D3D3"/>
                      </a:solidFill>
                      <a:prstDash val="solid"/>
                      <a:round/>
                      <a:headEnd type="none" w="med" len="med"/>
                      <a:tailEnd type="none" w="med" len="med"/>
                    </a:lnB>
                  </a:tcPr>
                </a:tc>
                <a:tc>
                  <a:txBody>
                    <a:bodyPr/>
                    <a:lstStyle/>
                    <a:p>
                      <a:pPr algn="l" fontAlgn="ctr"/>
                      <a:r>
                        <a:rPr lang="en-US" sz="1000" b="0" i="0" u="none" strike="noStrike" dirty="0">
                          <a:solidFill>
                            <a:srgbClr val="121212"/>
                          </a:solidFill>
                          <a:effectLst/>
                          <a:latin typeface="Arial" panose="020B0604020202020204" pitchFamily="34" charset="0"/>
                        </a:rPr>
                        <a:t>Simplify capital requirements </a:t>
                      </a:r>
                      <a:r>
                        <a:rPr lang="en-US" sz="1000" b="0" i="0" u="none" strike="noStrike" dirty="0" smtClean="0">
                          <a:solidFill>
                            <a:srgbClr val="121212"/>
                          </a:solidFill>
                          <a:effectLst/>
                          <a:latin typeface="Arial" panose="020B0604020202020204" pitchFamily="34" charset="0"/>
                        </a:rPr>
                        <a:t>although </a:t>
                      </a:r>
                      <a:r>
                        <a:rPr lang="en-US" sz="1000" b="0" i="0" u="none" strike="noStrike" dirty="0">
                          <a:solidFill>
                            <a:srgbClr val="121212"/>
                          </a:solidFill>
                          <a:effectLst/>
                          <a:latin typeface="Arial" panose="020B0604020202020204" pitchFamily="34" charset="0"/>
                        </a:rPr>
                        <a:t>not lower </a:t>
                      </a:r>
                      <a:r>
                        <a:rPr lang="en-US" sz="1000" b="0" i="0" u="none" strike="noStrike" dirty="0" smtClean="0">
                          <a:solidFill>
                            <a:srgbClr val="121212"/>
                          </a:solidFill>
                          <a:effectLst/>
                          <a:latin typeface="Arial" panose="020B0604020202020204" pitchFamily="34" charset="0"/>
                        </a:rPr>
                        <a:t>standard</a:t>
                      </a:r>
                      <a:endParaRPr lang="en-US" sz="1000" b="0" i="0" u="none" strike="noStrike" dirty="0">
                        <a:solidFill>
                          <a:srgbClr val="121212"/>
                        </a:solidFill>
                        <a:effectLst/>
                        <a:latin typeface="Arial" panose="020B0604020202020204" pitchFamily="34" charset="0"/>
                      </a:endParaRPr>
                    </a:p>
                  </a:txBody>
                  <a:tcPr marL="0" marR="0" marT="0" marB="0" anchor="ctr">
                    <a:lnL>
                      <a:noFill/>
                    </a:lnL>
                    <a:lnR>
                      <a:noFill/>
                    </a:lnR>
                    <a:lnT>
                      <a:noFill/>
                    </a:lnT>
                    <a:lnB w="6350" cap="flat" cmpd="sng" algn="ctr">
                      <a:solidFill>
                        <a:srgbClr val="D3D3D3"/>
                      </a:solidFill>
                      <a:prstDash val="solid"/>
                      <a:round/>
                      <a:headEnd type="none" w="med" len="med"/>
                      <a:tailEnd type="none" w="med" len="med"/>
                    </a:lnB>
                  </a:tcPr>
                </a:tc>
                <a:tc>
                  <a:txBody>
                    <a:bodyPr/>
                    <a:lstStyle/>
                    <a:p>
                      <a:pPr algn="l" fontAlgn="ctr"/>
                      <a:r>
                        <a:rPr lang="en-US" sz="1000" b="0" i="0" u="none" strike="noStrike" dirty="0">
                          <a:solidFill>
                            <a:srgbClr val="121212"/>
                          </a:solidFill>
                          <a:effectLst/>
                          <a:latin typeface="Arial" panose="020B0604020202020204" pitchFamily="34" charset="0"/>
                        </a:rPr>
                        <a:t>Facilitate them in better serving the county economy as well as small and micro businesses.</a:t>
                      </a:r>
                    </a:p>
                  </a:txBody>
                  <a:tcPr marL="0" marR="0" marT="0" marB="0" anchor="ctr">
                    <a:lnL>
                      <a:noFill/>
                    </a:lnL>
                    <a:lnR>
                      <a:noFill/>
                    </a:lnR>
                    <a:lnT>
                      <a:noFill/>
                    </a:lnT>
                    <a:lnB w="6350" cap="flat" cmpd="sng" algn="ctr">
                      <a:solidFill>
                        <a:srgbClr val="D3D3D3"/>
                      </a:solidFill>
                      <a:prstDash val="solid"/>
                      <a:round/>
                      <a:headEnd type="none" w="med" len="med"/>
                      <a:tailEnd type="none" w="med" len="med"/>
                    </a:lnB>
                  </a:tcPr>
                </a:tc>
                <a:extLst>
                  <a:ext uri="{0D108BD9-81ED-4DB2-BD59-A6C34878D82A}">
                    <a16:rowId xmlns="" xmlns:a16="http://schemas.microsoft.com/office/drawing/2014/main" val="3348082397"/>
                  </a:ext>
                </a:extLst>
              </a:tr>
            </a:tbl>
          </a:graphicData>
        </a:graphic>
      </p:graphicFrame>
    </p:spTree>
    <p:extLst>
      <p:ext uri="{BB962C8B-B14F-4D97-AF65-F5344CB8AC3E}">
        <p14:creationId xmlns:p14="http://schemas.microsoft.com/office/powerpoint/2010/main" val="4058746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Risks exposure rules are also refined</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smtClean="0"/>
              <a:t>The </a:t>
            </a:r>
            <a:r>
              <a:rPr lang="en-US" dirty="0"/>
              <a:t>exposure to local government bonds and high-quality corporate borrowers are subject to less capital </a:t>
            </a:r>
            <a:r>
              <a:rPr lang="en-US" dirty="0" smtClean="0"/>
              <a:t>charge while the exposure to interbank activities .are subject to more capital charges. </a:t>
            </a:r>
            <a:r>
              <a:rPr lang="en-US" dirty="0"/>
              <a:t>In sum, the </a:t>
            </a:r>
            <a:r>
              <a:rPr lang="en-US" dirty="0" smtClean="0"/>
              <a:t>overall </a:t>
            </a:r>
            <a:r>
              <a:rPr lang="en-US" dirty="0"/>
              <a:t>level of capital adequacy ratio in the Chinese banking sector will remain stable under new rules.</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8317370" cy="184666"/>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err="1">
                <a:solidFill>
                  <a:srgbClr val="02A5A5"/>
                </a:solidFill>
                <a:latin typeface="+mn-lt"/>
                <a:sym typeface="Open Sans"/>
              </a:rPr>
              <a:t>Summarised</a:t>
            </a:r>
            <a:r>
              <a:rPr lang="en-US" sz="1200" b="1" cap="all" dirty="0">
                <a:solidFill>
                  <a:srgbClr val="02A5A5"/>
                </a:solidFill>
                <a:latin typeface="+mn-lt"/>
                <a:sym typeface="Open Sans"/>
              </a:rPr>
              <a:t> Risk Weights Revisions under </a:t>
            </a:r>
            <a:r>
              <a:rPr lang="en-US" sz="1200" b="1" cap="all" dirty="0" err="1">
                <a:solidFill>
                  <a:srgbClr val="02A5A5"/>
                </a:solidFill>
                <a:latin typeface="+mn-lt"/>
                <a:sym typeface="Open Sans"/>
              </a:rPr>
              <a:t>Standardised</a:t>
            </a:r>
            <a:r>
              <a:rPr lang="en-US" sz="1200" b="1" cap="all" dirty="0">
                <a:solidFill>
                  <a:srgbClr val="02A5A5"/>
                </a:solidFill>
                <a:latin typeface="+mn-lt"/>
                <a:sym typeface="Open Sans"/>
              </a:rPr>
              <a:t> Approach</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0" y="4231148"/>
            <a:ext cx="5454343" cy="145601"/>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Fitch Ratings, China Banking and Insurance Regulatory Commission &amp; BBVA Research</a:t>
            </a:r>
          </a:p>
        </p:txBody>
      </p:sp>
      <p:sp>
        <p:nvSpPr>
          <p:cNvPr id="7" name="CuadroTexto 6">
            <a:extLst>
              <a:ext uri="{FF2B5EF4-FFF2-40B4-BE49-F238E27FC236}">
                <a16:creationId xmlns="" xmlns:a16="http://schemas.microsoft.com/office/drawing/2014/main" id="{1200DE46-27BD-699F-C0E2-6FCD696D3DF2}"/>
              </a:ext>
            </a:extLst>
          </p:cNvPr>
          <p:cNvSpPr txBox="1"/>
          <p:nvPr/>
        </p:nvSpPr>
        <p:spPr>
          <a:xfrm>
            <a:off x="485775" y="3831414"/>
            <a:ext cx="8502537" cy="430887"/>
          </a:xfrm>
          <a:prstGeom prst="rect">
            <a:avLst/>
          </a:prstGeom>
          <a:noFill/>
        </p:spPr>
        <p:txBody>
          <a:bodyPr wrap="square" lIns="0" tIns="0" rIns="0" bIns="0" rtlCol="0">
            <a:spAutoFit/>
          </a:bodyPr>
          <a:lstStyle/>
          <a:p>
            <a:r>
              <a:rPr lang="en-US" sz="700" b="0" i="0" u="none" strike="noStrike" dirty="0">
                <a:solidFill>
                  <a:srgbClr val="666666"/>
                </a:solidFill>
                <a:effectLst/>
                <a:latin typeface="Arial" panose="020B0604020202020204" pitchFamily="34" charset="0"/>
              </a:rPr>
              <a:t>Note: *Transactors are obligors in relation to facilities such as credit card where the balance has been repaid in full at each scheduled repayment date for the latest 12 months in the past 3 years. **Grade A banks are those with adequate capacity to meet their financial commitments in a timely manner irrespective of the economic cycles and business conditions, and must meet or exceed the published minimum regulatory requirements and buffers established by its national supervisor. ***Grade A+ banks are subject to an additional requirement of having a CET1 ratio meeting or exceeding 14% and a Tier 1 leverage ratio meeting  or exceeding 5% on top of the requirements for Grade A banks. ****0%-20% for those in AA-category sovereigns.</a:t>
            </a:r>
            <a:endParaRPr lang="es-ES" sz="700" dirty="0">
              <a:solidFill>
                <a:srgbClr val="666666"/>
              </a:solidFill>
            </a:endParaRPr>
          </a:p>
        </p:txBody>
      </p:sp>
      <p:graphicFrame>
        <p:nvGraphicFramePr>
          <p:cNvPr id="9" name="Tabla 8">
            <a:extLst>
              <a:ext uri="{FF2B5EF4-FFF2-40B4-BE49-F238E27FC236}">
                <a16:creationId xmlns="" xmlns:a16="http://schemas.microsoft.com/office/drawing/2014/main" id="{1D4D76F4-B28C-08AF-66CD-C9B4189FBCCB}"/>
              </a:ext>
            </a:extLst>
          </p:cNvPr>
          <p:cNvGraphicFramePr>
            <a:graphicFrameLocks noGrp="1"/>
          </p:cNvGraphicFramePr>
          <p:nvPr>
            <p:extLst>
              <p:ext uri="{D42A27DB-BD31-4B8C-83A1-F6EECF244321}">
                <p14:modId xmlns:p14="http://schemas.microsoft.com/office/powerpoint/2010/main" val="4089777779"/>
              </p:ext>
            </p:extLst>
          </p:nvPr>
        </p:nvGraphicFramePr>
        <p:xfrm>
          <a:off x="492801" y="1443165"/>
          <a:ext cx="8473537" cy="2339979"/>
        </p:xfrm>
        <a:graphic>
          <a:graphicData uri="http://schemas.openxmlformats.org/drawingml/2006/table">
            <a:tbl>
              <a:tblPr/>
              <a:tblGrid>
                <a:gridCol w="1902358">
                  <a:extLst>
                    <a:ext uri="{9D8B030D-6E8A-4147-A177-3AD203B41FA5}">
                      <a16:colId xmlns="" xmlns:a16="http://schemas.microsoft.com/office/drawing/2014/main" val="886545657"/>
                    </a:ext>
                  </a:extLst>
                </a:gridCol>
                <a:gridCol w="1765005">
                  <a:extLst>
                    <a:ext uri="{9D8B030D-6E8A-4147-A177-3AD203B41FA5}">
                      <a16:colId xmlns="" xmlns:a16="http://schemas.microsoft.com/office/drawing/2014/main" val="1119448554"/>
                    </a:ext>
                  </a:extLst>
                </a:gridCol>
                <a:gridCol w="659929">
                  <a:extLst>
                    <a:ext uri="{9D8B030D-6E8A-4147-A177-3AD203B41FA5}">
                      <a16:colId xmlns="" xmlns:a16="http://schemas.microsoft.com/office/drawing/2014/main" val="2735307785"/>
                    </a:ext>
                  </a:extLst>
                </a:gridCol>
                <a:gridCol w="1297172">
                  <a:extLst>
                    <a:ext uri="{9D8B030D-6E8A-4147-A177-3AD203B41FA5}">
                      <a16:colId xmlns="" xmlns:a16="http://schemas.microsoft.com/office/drawing/2014/main" val="3718173676"/>
                    </a:ext>
                  </a:extLst>
                </a:gridCol>
                <a:gridCol w="2849073">
                  <a:extLst>
                    <a:ext uri="{9D8B030D-6E8A-4147-A177-3AD203B41FA5}">
                      <a16:colId xmlns="" xmlns:a16="http://schemas.microsoft.com/office/drawing/2014/main" val="615103264"/>
                    </a:ext>
                  </a:extLst>
                </a:gridCol>
              </a:tblGrid>
              <a:tr h="252149">
                <a:tc>
                  <a:txBody>
                    <a:bodyPr/>
                    <a:lstStyle/>
                    <a:p>
                      <a:pPr algn="l" fontAlgn="ctr"/>
                      <a:r>
                        <a:rPr lang="es-ES" sz="800" b="1" i="0" u="none" strike="noStrike" dirty="0" err="1">
                          <a:solidFill>
                            <a:srgbClr val="FFFFFF"/>
                          </a:solidFill>
                          <a:effectLst/>
                          <a:latin typeface="Arial" panose="020B0604020202020204" pitchFamily="34" charset="0"/>
                        </a:rPr>
                        <a:t>Exposure</a:t>
                      </a:r>
                      <a:r>
                        <a:rPr lang="es-ES" sz="800" b="1" i="0" u="none" strike="noStrike" dirty="0">
                          <a:solidFill>
                            <a:srgbClr val="FFFFFF"/>
                          </a:solidFill>
                          <a:effectLst/>
                          <a:latin typeface="Arial" panose="020B0604020202020204" pitchFamily="34" charset="0"/>
                        </a:rPr>
                        <a:t> </a:t>
                      </a:r>
                      <a:r>
                        <a:rPr lang="es-ES" sz="800" b="1" i="0" u="none" strike="noStrike" dirty="0" err="1">
                          <a:solidFill>
                            <a:srgbClr val="FFFFFF"/>
                          </a:solidFill>
                          <a:effectLst/>
                          <a:latin typeface="Arial" panose="020B0604020202020204" pitchFamily="34" charset="0"/>
                        </a:rPr>
                        <a:t>type</a:t>
                      </a:r>
                      <a:endParaRPr lang="es-ES" sz="800" b="1" i="0" u="none" strike="noStrike" dirty="0">
                        <a:solidFill>
                          <a:srgbClr val="FFFFFF"/>
                        </a:solidFill>
                        <a:effectLst/>
                        <a:latin typeface="Arial" panose="020B0604020202020204" pitchFamily="34" charset="0"/>
                      </a:endParaRPr>
                    </a:p>
                  </a:txBody>
                  <a:tcPr marL="36000" marR="0" marT="0" marB="0" anchor="ctr">
                    <a:lnL>
                      <a:noFill/>
                    </a:lnL>
                    <a:lnR>
                      <a:noFill/>
                    </a:lnR>
                    <a:lnT>
                      <a:noFill/>
                    </a:lnT>
                    <a:lnB>
                      <a:noFill/>
                    </a:lnB>
                    <a:solidFill>
                      <a:srgbClr val="043263"/>
                    </a:solidFill>
                  </a:tcPr>
                </a:tc>
                <a:tc gridSpan="2">
                  <a:txBody>
                    <a:bodyPr/>
                    <a:lstStyle/>
                    <a:p>
                      <a:pPr algn="l" fontAlgn="ctr"/>
                      <a:r>
                        <a:rPr lang="es-ES" sz="800" b="1" i="0" u="none" strike="noStrike" dirty="0" err="1">
                          <a:solidFill>
                            <a:srgbClr val="FFFFFF"/>
                          </a:solidFill>
                          <a:effectLst/>
                          <a:latin typeface="Arial" panose="020B0604020202020204" pitchFamily="34" charset="0"/>
                        </a:rPr>
                        <a:t>Current</a:t>
                      </a:r>
                      <a:r>
                        <a:rPr lang="es-ES" sz="800" b="1" i="0" u="none" strike="noStrike" dirty="0">
                          <a:solidFill>
                            <a:srgbClr val="FFFFFF"/>
                          </a:solidFill>
                          <a:effectLst/>
                          <a:latin typeface="Arial" panose="020B0604020202020204" pitchFamily="34" charset="0"/>
                        </a:rPr>
                        <a:t> rules in China</a:t>
                      </a:r>
                    </a:p>
                  </a:txBody>
                  <a:tcPr marL="0" marR="0" marT="0" marB="0" anchor="ctr">
                    <a:lnL>
                      <a:noFill/>
                    </a:lnL>
                    <a:lnR>
                      <a:noFill/>
                    </a:lnR>
                    <a:lnT>
                      <a:noFill/>
                    </a:lnT>
                    <a:lnB>
                      <a:noFill/>
                    </a:lnB>
                    <a:solidFill>
                      <a:srgbClr val="043263"/>
                    </a:solidFill>
                  </a:tcPr>
                </a:tc>
                <a:tc hMerge="1">
                  <a:txBody>
                    <a:bodyPr/>
                    <a:lstStyle/>
                    <a:p>
                      <a:endParaRPr lang="es-ES"/>
                    </a:p>
                  </a:txBody>
                  <a:tcPr/>
                </a:tc>
                <a:tc>
                  <a:txBody>
                    <a:bodyPr/>
                    <a:lstStyle/>
                    <a:p>
                      <a:pPr algn="l" fontAlgn="ctr"/>
                      <a:r>
                        <a:rPr lang="es-ES" sz="800" b="1" i="0" u="none" strike="noStrike">
                          <a:solidFill>
                            <a:srgbClr val="FFFFFF"/>
                          </a:solidFill>
                          <a:effectLst/>
                          <a:latin typeface="Arial" panose="020B0604020202020204" pitchFamily="34" charset="0"/>
                        </a:rPr>
                        <a:t>New rules</a:t>
                      </a:r>
                      <a:br>
                        <a:rPr lang="es-ES" sz="800" b="1" i="0" u="none" strike="noStrike">
                          <a:solidFill>
                            <a:srgbClr val="FFFFFF"/>
                          </a:solidFill>
                          <a:effectLst/>
                          <a:latin typeface="Arial" panose="020B0604020202020204" pitchFamily="34" charset="0"/>
                        </a:rPr>
                      </a:br>
                      <a:r>
                        <a:rPr lang="es-ES" sz="800" b="1" i="0" u="none" strike="noStrike">
                          <a:solidFill>
                            <a:srgbClr val="FFFFFF"/>
                          </a:solidFill>
                          <a:effectLst/>
                          <a:latin typeface="Arial" panose="020B0604020202020204" pitchFamily="34" charset="0"/>
                        </a:rPr>
                        <a:t>(for consultation)</a:t>
                      </a:r>
                    </a:p>
                  </a:txBody>
                  <a:tcPr marL="0" marR="0" marT="0" marB="0" anchor="ctr">
                    <a:lnL>
                      <a:noFill/>
                    </a:lnL>
                    <a:lnR>
                      <a:noFill/>
                    </a:lnR>
                    <a:lnT>
                      <a:noFill/>
                    </a:lnT>
                    <a:lnB>
                      <a:noFill/>
                    </a:lnB>
                    <a:solidFill>
                      <a:srgbClr val="043263"/>
                    </a:solidFill>
                  </a:tcPr>
                </a:tc>
                <a:tc>
                  <a:txBody>
                    <a:bodyPr/>
                    <a:lstStyle/>
                    <a:p>
                      <a:pPr algn="l" fontAlgn="ctr"/>
                      <a:r>
                        <a:rPr lang="es-ES" sz="800" b="1" i="0" u="none" strike="noStrike" dirty="0">
                          <a:solidFill>
                            <a:srgbClr val="FFFFFF"/>
                          </a:solidFill>
                          <a:effectLst/>
                          <a:latin typeface="Arial" panose="020B0604020202020204" pitchFamily="34" charset="0"/>
                        </a:rPr>
                        <a:t>Final </a:t>
                      </a:r>
                      <a:r>
                        <a:rPr lang="es-ES" sz="800" b="1" i="0" u="none" strike="noStrike" dirty="0" err="1">
                          <a:solidFill>
                            <a:srgbClr val="FFFFFF"/>
                          </a:solidFill>
                          <a:effectLst/>
                          <a:latin typeface="Arial" panose="020B0604020202020204" pitchFamily="34" charset="0"/>
                        </a:rPr>
                        <a:t>Basel</a:t>
                      </a:r>
                      <a:r>
                        <a:rPr lang="es-ES" sz="800" b="1" i="0" u="none" strike="noStrike" dirty="0">
                          <a:solidFill>
                            <a:srgbClr val="FFFFFF"/>
                          </a:solidFill>
                          <a:effectLst/>
                          <a:latin typeface="Arial" panose="020B0604020202020204" pitchFamily="34" charset="0"/>
                        </a:rPr>
                        <a:t> III rules</a:t>
                      </a:r>
                    </a:p>
                  </a:txBody>
                  <a:tcPr marL="0" marR="0" marT="0" marB="0" anchor="ctr">
                    <a:lnL>
                      <a:noFill/>
                    </a:lnL>
                    <a:lnR>
                      <a:noFill/>
                    </a:lnR>
                    <a:lnT>
                      <a:noFill/>
                    </a:lnT>
                    <a:lnB>
                      <a:noFill/>
                    </a:lnB>
                    <a:solidFill>
                      <a:srgbClr val="043263"/>
                    </a:solidFill>
                  </a:tcPr>
                </a:tc>
                <a:extLst>
                  <a:ext uri="{0D108BD9-81ED-4DB2-BD59-A6C34878D82A}">
                    <a16:rowId xmlns="" xmlns:a16="http://schemas.microsoft.com/office/drawing/2014/main" val="788636230"/>
                  </a:ext>
                </a:extLst>
              </a:tr>
              <a:tr h="126074">
                <a:tc>
                  <a:txBody>
                    <a:bodyPr/>
                    <a:lstStyle/>
                    <a:p>
                      <a:pPr algn="l" fontAlgn="ctr"/>
                      <a:r>
                        <a:rPr lang="es-ES" sz="800" b="0" i="0" u="none" strike="noStrike" dirty="0" err="1">
                          <a:solidFill>
                            <a:srgbClr val="121212"/>
                          </a:solidFill>
                          <a:effectLst/>
                          <a:latin typeface="Arial" panose="020B0604020202020204" pitchFamily="34" charset="0"/>
                        </a:rPr>
                        <a:t>Corporate</a:t>
                      </a:r>
                      <a:r>
                        <a:rPr lang="es-ES" sz="800" b="0" i="0" u="none" strike="noStrike" dirty="0">
                          <a:solidFill>
                            <a:srgbClr val="121212"/>
                          </a:solidFill>
                          <a:effectLst/>
                          <a:latin typeface="Arial" panose="020B0604020202020204" pitchFamily="34" charset="0"/>
                        </a:rPr>
                        <a:t> </a:t>
                      </a:r>
                      <a:r>
                        <a:rPr lang="es-ES" sz="800" b="0" i="0" u="none" strike="noStrike" dirty="0" err="1">
                          <a:solidFill>
                            <a:srgbClr val="121212"/>
                          </a:solidFill>
                          <a:effectLst/>
                          <a:latin typeface="Arial" panose="020B0604020202020204" pitchFamily="34" charset="0"/>
                        </a:rPr>
                        <a:t>exposure</a:t>
                      </a:r>
                      <a:endParaRPr lang="es-ES" sz="800" b="0" i="0" u="none" strike="noStrike" dirty="0">
                        <a:solidFill>
                          <a:srgbClr val="121212"/>
                        </a:solidFill>
                        <a:effectLst/>
                        <a:latin typeface="Arial" panose="020B0604020202020204" pitchFamily="34" charset="0"/>
                      </a:endParaRPr>
                    </a:p>
                  </a:txBody>
                  <a:tcPr marL="36000" marR="0" marT="0" marB="0" anchor="ctr">
                    <a:lnL>
                      <a:noFill/>
                    </a:lnL>
                    <a:lnR>
                      <a:noFill/>
                    </a:lnR>
                    <a:lnT>
                      <a:noFill/>
                    </a:lnT>
                    <a:lnB>
                      <a:noFill/>
                    </a:lnB>
                  </a:tcPr>
                </a:tc>
                <a:tc>
                  <a:txBody>
                    <a:bodyPr/>
                    <a:lstStyle/>
                    <a:p>
                      <a:pPr algn="l" fontAlgn="ctr"/>
                      <a:r>
                        <a:rPr lang="es-ES" sz="800" b="0" i="0" u="none" strike="noStrike" dirty="0" err="1">
                          <a:solidFill>
                            <a:srgbClr val="121212"/>
                          </a:solidFill>
                          <a:effectLst/>
                          <a:latin typeface="Arial" panose="020B0604020202020204" pitchFamily="34" charset="0"/>
                        </a:rPr>
                        <a:t>Investment</a:t>
                      </a:r>
                      <a:r>
                        <a:rPr lang="es-ES" sz="800" b="0" i="0" u="none" strike="noStrike" dirty="0">
                          <a:solidFill>
                            <a:srgbClr val="121212"/>
                          </a:solidFill>
                          <a:effectLst/>
                          <a:latin typeface="Arial" panose="020B0604020202020204" pitchFamily="34" charset="0"/>
                        </a:rPr>
                        <a:t> grade </a:t>
                      </a:r>
                      <a:r>
                        <a:rPr lang="es-ES" sz="800" b="0" i="0" u="none" strike="noStrike" dirty="0" err="1">
                          <a:solidFill>
                            <a:srgbClr val="121212"/>
                          </a:solidFill>
                          <a:effectLst/>
                          <a:latin typeface="Arial" panose="020B0604020202020204" pitchFamily="34" charset="0"/>
                        </a:rPr>
                        <a:t>corporates</a:t>
                      </a:r>
                      <a:endParaRPr lang="es-ES" sz="800" b="0" i="0" u="none" strike="noStrike" dirty="0">
                        <a:solidFill>
                          <a:srgbClr val="121212"/>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r>
                        <a:rPr lang="es-ES" sz="800" b="0" i="0" u="none" strike="noStrike" dirty="0">
                          <a:solidFill>
                            <a:srgbClr val="121212"/>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l" fontAlgn="ctr"/>
                      <a:r>
                        <a:rPr lang="es-ES" sz="800" b="0" i="0" u="none" strike="noStrike">
                          <a:solidFill>
                            <a:srgbClr val="48AE64"/>
                          </a:solidFill>
                          <a:effectLst/>
                          <a:latin typeface="Arial" panose="020B0604020202020204" pitchFamily="34" charset="0"/>
                        </a:rPr>
                        <a:t>75%</a:t>
                      </a:r>
                    </a:p>
                  </a:txBody>
                  <a:tcPr marL="0" marR="0" marT="0" marB="0" anchor="ctr">
                    <a:lnL>
                      <a:noFill/>
                    </a:lnL>
                    <a:lnR>
                      <a:noFill/>
                    </a:lnR>
                    <a:lnT>
                      <a:noFill/>
                    </a:lnT>
                    <a:lnB>
                      <a:noFill/>
                    </a:lnB>
                  </a:tcPr>
                </a:tc>
                <a:tc>
                  <a:txBody>
                    <a:bodyPr/>
                    <a:lstStyle/>
                    <a:p>
                      <a:pPr algn="l" fontAlgn="ctr"/>
                      <a:r>
                        <a:rPr lang="es-ES" sz="800" b="0" i="0" u="none" strike="noStrike" dirty="0">
                          <a:solidFill>
                            <a:srgbClr val="48AE64"/>
                          </a:solidFill>
                          <a:effectLst/>
                          <a:latin typeface="Arial" panose="020B0604020202020204" pitchFamily="34" charset="0"/>
                        </a:rPr>
                        <a:t>65%</a:t>
                      </a:r>
                    </a:p>
                  </a:txBody>
                  <a:tcPr marL="0" marR="0" marT="0" marB="0" anchor="ctr">
                    <a:lnL>
                      <a:noFill/>
                    </a:lnL>
                    <a:lnR>
                      <a:noFill/>
                    </a:lnR>
                    <a:lnT>
                      <a:noFill/>
                    </a:lnT>
                    <a:lnB>
                      <a:noFill/>
                    </a:lnB>
                  </a:tcPr>
                </a:tc>
                <a:extLst>
                  <a:ext uri="{0D108BD9-81ED-4DB2-BD59-A6C34878D82A}">
                    <a16:rowId xmlns="" xmlns:a16="http://schemas.microsoft.com/office/drawing/2014/main" val="1370795651"/>
                  </a:ext>
                </a:extLst>
              </a:tr>
              <a:tr h="126074">
                <a:tc>
                  <a:txBody>
                    <a:bodyPr/>
                    <a:lstStyle/>
                    <a:p>
                      <a:pPr algn="l" fontAlgn="ctr"/>
                      <a:r>
                        <a:rPr lang="es-ES" sz="800" b="0" i="0" u="none" strike="noStrike">
                          <a:solidFill>
                            <a:srgbClr val="121212"/>
                          </a:solidFill>
                          <a:effectLst/>
                          <a:latin typeface="Arial" panose="020B0604020202020204" pitchFamily="34" charset="0"/>
                        </a:rPr>
                        <a:t> </a:t>
                      </a:r>
                    </a:p>
                  </a:txBody>
                  <a:tcPr marL="36000" marR="0" marT="0" marB="0" anchor="ctr">
                    <a:lnL>
                      <a:noFill/>
                    </a:lnL>
                    <a:lnR>
                      <a:noFill/>
                    </a:lnR>
                    <a:lnT>
                      <a:noFill/>
                    </a:lnT>
                    <a:lnB>
                      <a:noFill/>
                    </a:lnB>
                    <a:solidFill>
                      <a:srgbClr val="E9E9E9"/>
                    </a:solidFill>
                  </a:tcPr>
                </a:tc>
                <a:tc>
                  <a:txBody>
                    <a:bodyPr/>
                    <a:lstStyle/>
                    <a:p>
                      <a:pPr algn="l" fontAlgn="t"/>
                      <a:r>
                        <a:rPr lang="es-ES" sz="800" b="0" i="0" u="none" strike="noStrike" dirty="0">
                          <a:solidFill>
                            <a:srgbClr val="121212"/>
                          </a:solidFill>
                          <a:effectLst/>
                          <a:latin typeface="Arial" panose="020B0604020202020204" pitchFamily="34" charset="0"/>
                        </a:rPr>
                        <a:t>Small &amp; </a:t>
                      </a:r>
                      <a:r>
                        <a:rPr lang="es-ES" sz="800" b="0" i="0" u="none" strike="noStrike" dirty="0" err="1">
                          <a:solidFill>
                            <a:srgbClr val="121212"/>
                          </a:solidFill>
                          <a:effectLst/>
                          <a:latin typeface="Arial" panose="020B0604020202020204" pitchFamily="34" charset="0"/>
                        </a:rPr>
                        <a:t>medium-sized</a:t>
                      </a:r>
                      <a:r>
                        <a:rPr lang="es-ES" sz="800" b="0" i="0" u="none" strike="noStrike" dirty="0">
                          <a:solidFill>
                            <a:srgbClr val="121212"/>
                          </a:solidFill>
                          <a:effectLst/>
                          <a:latin typeface="Arial" panose="020B0604020202020204" pitchFamily="34" charset="0"/>
                        </a:rPr>
                        <a:t> </a:t>
                      </a:r>
                      <a:r>
                        <a:rPr lang="es-ES" sz="800" b="0" i="0" u="none" strike="noStrike" dirty="0" err="1">
                          <a:solidFill>
                            <a:srgbClr val="121212"/>
                          </a:solidFill>
                          <a:effectLst/>
                          <a:latin typeface="Arial" panose="020B0604020202020204" pitchFamily="34" charset="0"/>
                        </a:rPr>
                        <a:t>enterprises</a:t>
                      </a:r>
                      <a:endParaRPr lang="es-ES" sz="800" b="0" i="0" u="none" strike="noStrike" dirty="0">
                        <a:solidFill>
                          <a:srgbClr val="121212"/>
                        </a:solidFill>
                        <a:effectLst/>
                        <a:latin typeface="Arial" panose="020B0604020202020204" pitchFamily="34" charset="0"/>
                      </a:endParaRPr>
                    </a:p>
                  </a:txBody>
                  <a:tcPr marL="0" marR="0" marT="0" marB="0">
                    <a:lnL>
                      <a:noFill/>
                    </a:lnL>
                    <a:lnR>
                      <a:noFill/>
                    </a:lnR>
                    <a:lnT>
                      <a:noFill/>
                    </a:lnT>
                    <a:lnB>
                      <a:noFill/>
                    </a:lnB>
                    <a:solidFill>
                      <a:srgbClr val="E9E9E9"/>
                    </a:solidFill>
                  </a:tcPr>
                </a:tc>
                <a:tc>
                  <a:txBody>
                    <a:bodyPr/>
                    <a:lstStyle/>
                    <a:p>
                      <a:pPr algn="ctr" fontAlgn="ctr"/>
                      <a:r>
                        <a:rPr lang="es-ES" sz="800" b="0" i="0" u="none" strike="noStrike">
                          <a:solidFill>
                            <a:srgbClr val="121212"/>
                          </a:solidFill>
                          <a:effectLst/>
                          <a:latin typeface="Arial" panose="020B0604020202020204" pitchFamily="34" charset="0"/>
                        </a:rPr>
                        <a:t>100%</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dirty="0">
                          <a:solidFill>
                            <a:srgbClr val="48AE64"/>
                          </a:solidFill>
                          <a:effectLst/>
                          <a:latin typeface="Arial" panose="020B0604020202020204" pitchFamily="34" charset="0"/>
                        </a:rPr>
                        <a:t>85%</a:t>
                      </a: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dirty="0">
                          <a:solidFill>
                            <a:srgbClr val="48AE64"/>
                          </a:solidFill>
                          <a:effectLst/>
                          <a:latin typeface="Arial" panose="020B0604020202020204" pitchFamily="34" charset="0"/>
                        </a:rPr>
                        <a:t>85%</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1011799447"/>
                  </a:ext>
                </a:extLst>
              </a:tr>
              <a:tr h="252149">
                <a:tc>
                  <a:txBody>
                    <a:bodyPr/>
                    <a:lstStyle/>
                    <a:p>
                      <a:pPr algn="l" fontAlgn="ctr"/>
                      <a:endParaRPr lang="es-ES" sz="800" b="0" i="0" u="none" strike="noStrike" dirty="0">
                        <a:solidFill>
                          <a:srgbClr val="121212"/>
                        </a:solidFill>
                        <a:effectLst/>
                        <a:latin typeface="Arial" panose="020B0604020202020204" pitchFamily="34" charset="0"/>
                      </a:endParaRPr>
                    </a:p>
                  </a:txBody>
                  <a:tcPr marL="36000" marR="0" marT="0" marB="0" anchor="ctr">
                    <a:lnL>
                      <a:noFill/>
                    </a:lnL>
                    <a:lnR>
                      <a:noFill/>
                    </a:lnR>
                    <a:lnT>
                      <a:noFill/>
                    </a:lnT>
                    <a:lnB>
                      <a:noFill/>
                    </a:lnB>
                  </a:tcPr>
                </a:tc>
                <a:tc>
                  <a:txBody>
                    <a:bodyPr/>
                    <a:lstStyle/>
                    <a:p>
                      <a:pPr algn="l" fontAlgn="ctr"/>
                      <a:r>
                        <a:rPr lang="en-US" sz="800" b="0" i="0" u="none" strike="noStrike" dirty="0">
                          <a:solidFill>
                            <a:srgbClr val="121212"/>
                          </a:solidFill>
                          <a:effectLst/>
                          <a:latin typeface="Arial" panose="020B0604020202020204" pitchFamily="34" charset="0"/>
                        </a:rPr>
                        <a:t>Property development loans failing to meet specific prudential standards</a:t>
                      </a:r>
                    </a:p>
                  </a:txBody>
                  <a:tcPr marL="0" marR="0" marT="0" marB="0" anchor="ctr">
                    <a:lnL>
                      <a:noFill/>
                    </a:lnL>
                    <a:lnR>
                      <a:noFill/>
                    </a:lnR>
                    <a:lnT>
                      <a:noFill/>
                    </a:lnT>
                    <a:lnB>
                      <a:noFill/>
                    </a:lnB>
                  </a:tcPr>
                </a:tc>
                <a:tc>
                  <a:txBody>
                    <a:bodyPr/>
                    <a:lstStyle/>
                    <a:p>
                      <a:pPr algn="ctr" fontAlgn="ctr"/>
                      <a:r>
                        <a:rPr lang="es-ES" sz="800" b="0" i="0" u="none" strike="noStrike">
                          <a:solidFill>
                            <a:srgbClr val="121212"/>
                          </a:solidFill>
                          <a:effectLst/>
                          <a:latin typeface="Arial" panose="020B0604020202020204" pitchFamily="34" charset="0"/>
                        </a:rPr>
                        <a:t>100%</a:t>
                      </a:r>
                      <a:br>
                        <a:rPr lang="es-ES" sz="800" b="0" i="0" u="none" strike="noStrike">
                          <a:solidFill>
                            <a:srgbClr val="121212"/>
                          </a:solidFill>
                          <a:effectLst/>
                          <a:latin typeface="Arial" panose="020B0604020202020204" pitchFamily="34" charset="0"/>
                        </a:rPr>
                      </a:br>
                      <a:endParaRPr lang="es-ES" sz="800" b="0" i="0" u="none" strike="noStrike">
                        <a:solidFill>
                          <a:srgbClr val="121212"/>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r>
                        <a:rPr lang="es-ES" sz="800" b="0" i="0" u="none" strike="noStrike">
                          <a:solidFill>
                            <a:srgbClr val="C00000"/>
                          </a:solidFill>
                          <a:effectLst/>
                          <a:latin typeface="Arial" panose="020B0604020202020204" pitchFamily="34" charset="0"/>
                        </a:rPr>
                        <a:t>150%</a:t>
                      </a:r>
                    </a:p>
                  </a:txBody>
                  <a:tcPr marL="0" marR="0" marT="0" marB="0" anchor="ctr">
                    <a:lnL>
                      <a:noFill/>
                    </a:lnL>
                    <a:lnR>
                      <a:noFill/>
                    </a:lnR>
                    <a:lnT>
                      <a:noFill/>
                    </a:lnT>
                    <a:lnB>
                      <a:noFill/>
                    </a:lnB>
                  </a:tcPr>
                </a:tc>
                <a:tc>
                  <a:txBody>
                    <a:bodyPr/>
                    <a:lstStyle/>
                    <a:p>
                      <a:pPr algn="l" fontAlgn="ctr"/>
                      <a:r>
                        <a:rPr lang="es-ES" sz="800" b="0" i="0" u="none" strike="noStrike">
                          <a:solidFill>
                            <a:srgbClr val="C00000"/>
                          </a:solidFill>
                          <a:effectLst/>
                          <a:latin typeface="Arial" panose="020B0604020202020204" pitchFamily="34" charset="0"/>
                        </a:rPr>
                        <a:t>150%</a:t>
                      </a:r>
                    </a:p>
                  </a:txBody>
                  <a:tcPr marL="0" marR="0" marT="0" marB="0" anchor="ctr">
                    <a:lnL>
                      <a:noFill/>
                    </a:lnL>
                    <a:lnR>
                      <a:noFill/>
                    </a:lnR>
                    <a:lnT>
                      <a:noFill/>
                    </a:lnT>
                    <a:lnB>
                      <a:noFill/>
                    </a:lnB>
                  </a:tcPr>
                </a:tc>
                <a:extLst>
                  <a:ext uri="{0D108BD9-81ED-4DB2-BD59-A6C34878D82A}">
                    <a16:rowId xmlns="" xmlns:a16="http://schemas.microsoft.com/office/drawing/2014/main" val="3888040142"/>
                  </a:ext>
                </a:extLst>
              </a:tr>
              <a:tr h="630372">
                <a:tc>
                  <a:txBody>
                    <a:bodyPr/>
                    <a:lstStyle/>
                    <a:p>
                      <a:pPr algn="l" fontAlgn="ctr"/>
                      <a:r>
                        <a:rPr lang="es-ES" sz="800" b="0" i="0" u="none" strike="noStrike" dirty="0" err="1">
                          <a:solidFill>
                            <a:srgbClr val="121212"/>
                          </a:solidFill>
                          <a:effectLst/>
                          <a:latin typeface="Arial" panose="020B0604020202020204" pitchFamily="34" charset="0"/>
                        </a:rPr>
                        <a:t>Retail</a:t>
                      </a:r>
                      <a:r>
                        <a:rPr lang="es-ES" sz="800" b="0" i="0" u="none" strike="noStrike" dirty="0">
                          <a:solidFill>
                            <a:srgbClr val="121212"/>
                          </a:solidFill>
                          <a:effectLst/>
                          <a:latin typeface="Arial" panose="020B0604020202020204" pitchFamily="34" charset="0"/>
                        </a:rPr>
                        <a:t> </a:t>
                      </a:r>
                      <a:r>
                        <a:rPr lang="es-ES" sz="800" b="0" i="0" u="none" strike="noStrike" dirty="0" err="1">
                          <a:solidFill>
                            <a:srgbClr val="121212"/>
                          </a:solidFill>
                          <a:effectLst/>
                          <a:latin typeface="Arial" panose="020B0604020202020204" pitchFamily="34" charset="0"/>
                        </a:rPr>
                        <a:t>exposure</a:t>
                      </a:r>
                      <a:endParaRPr lang="es-ES" sz="800" b="0" i="0" u="none" strike="noStrike" dirty="0">
                        <a:solidFill>
                          <a:srgbClr val="121212"/>
                        </a:solidFill>
                        <a:effectLst/>
                        <a:latin typeface="Arial" panose="020B0604020202020204" pitchFamily="34" charset="0"/>
                      </a:endParaRPr>
                    </a:p>
                  </a:txBody>
                  <a:tcPr marL="36000" marR="0" marT="0" marB="0" anchor="ctr">
                    <a:lnL>
                      <a:noFill/>
                    </a:lnL>
                    <a:lnR>
                      <a:noFill/>
                    </a:lnR>
                    <a:lnT>
                      <a:noFill/>
                    </a:lnT>
                    <a:lnB>
                      <a:noFill/>
                    </a:lnB>
                    <a:solidFill>
                      <a:srgbClr val="E9E9E9"/>
                    </a:solidFill>
                  </a:tcPr>
                </a:tc>
                <a:tc>
                  <a:txBody>
                    <a:bodyPr/>
                    <a:lstStyle/>
                    <a:p>
                      <a:pPr algn="l" fontAlgn="t"/>
                      <a:r>
                        <a:rPr lang="en-US" sz="800" b="0" i="0" u="none" strike="noStrike" dirty="0">
                          <a:solidFill>
                            <a:srgbClr val="121212"/>
                          </a:solidFill>
                          <a:effectLst/>
                          <a:latin typeface="Arial" panose="020B0604020202020204" pitchFamily="34" charset="0"/>
                        </a:rPr>
                        <a:t>Residential mortgage (if not dependent on cash flows generated by </a:t>
                      </a:r>
                      <a:r>
                        <a:rPr lang="en-US" sz="800" b="0" i="0" u="none" strike="noStrike" dirty="0" smtClean="0">
                          <a:solidFill>
                            <a:srgbClr val="121212"/>
                          </a:solidFill>
                          <a:effectLst/>
                          <a:latin typeface="Arial" panose="020B0604020202020204" pitchFamily="34" charset="0"/>
                        </a:rPr>
                        <a:t>the property</a:t>
                      </a:r>
                      <a:r>
                        <a:rPr lang="en-US" sz="800" b="0" i="0" u="none" strike="noStrike" dirty="0">
                          <a:solidFill>
                            <a:srgbClr val="121212"/>
                          </a:solidFill>
                          <a:effectLst/>
                          <a:latin typeface="Arial" panose="020B0604020202020204" pitchFamily="34" charset="0"/>
                        </a:rPr>
                        <a:t>)</a:t>
                      </a:r>
                      <a:br>
                        <a:rPr lang="en-US" sz="800" b="0" i="0" u="none" strike="noStrike" dirty="0">
                          <a:solidFill>
                            <a:srgbClr val="121212"/>
                          </a:solidFill>
                          <a:effectLst/>
                          <a:latin typeface="Arial" panose="020B0604020202020204" pitchFamily="34" charset="0"/>
                        </a:rPr>
                      </a:br>
                      <a:r>
                        <a:rPr lang="en-US" sz="800" b="0" i="0" u="none" strike="noStrike" dirty="0">
                          <a:solidFill>
                            <a:srgbClr val="121212"/>
                          </a:solidFill>
                          <a:effectLst/>
                          <a:latin typeface="Arial" panose="020B0604020202020204" pitchFamily="34" charset="0"/>
                        </a:rPr>
                        <a:t/>
                      </a:r>
                      <a:br>
                        <a:rPr lang="en-US" sz="800" b="0" i="0" u="none" strike="noStrike" dirty="0">
                          <a:solidFill>
                            <a:srgbClr val="121212"/>
                          </a:solidFill>
                          <a:effectLst/>
                          <a:latin typeface="Arial" panose="020B0604020202020204" pitchFamily="34" charset="0"/>
                        </a:rPr>
                      </a:br>
                      <a:endParaRPr lang="en-US" sz="800" b="0" i="0" u="none" strike="noStrike" dirty="0">
                        <a:solidFill>
                          <a:srgbClr val="121212"/>
                        </a:solidFill>
                        <a:effectLst/>
                        <a:latin typeface="Arial" panose="020B0604020202020204" pitchFamily="34" charset="0"/>
                      </a:endParaRPr>
                    </a:p>
                  </a:txBody>
                  <a:tcPr marL="0" marR="0" marT="0" marB="0">
                    <a:lnL>
                      <a:noFill/>
                    </a:lnL>
                    <a:lnR>
                      <a:noFill/>
                    </a:lnR>
                    <a:lnT>
                      <a:noFill/>
                    </a:lnT>
                    <a:lnB>
                      <a:noFill/>
                    </a:lnB>
                    <a:solidFill>
                      <a:srgbClr val="E9E9E9"/>
                    </a:solidFill>
                  </a:tcPr>
                </a:tc>
                <a:tc>
                  <a:txBody>
                    <a:bodyPr/>
                    <a:lstStyle/>
                    <a:p>
                      <a:pPr algn="ctr" fontAlgn="ctr"/>
                      <a:r>
                        <a:rPr lang="es-ES" sz="800" b="0" i="0" u="none" strike="noStrike">
                          <a:solidFill>
                            <a:srgbClr val="121212"/>
                          </a:solidFill>
                          <a:effectLst/>
                          <a:latin typeface="Arial" panose="020B0604020202020204" pitchFamily="34" charset="0"/>
                        </a:rPr>
                        <a:t>50%</a:t>
                      </a:r>
                    </a:p>
                  </a:txBody>
                  <a:tcPr marL="0" marR="0" marT="0" marB="0" anchor="ctr">
                    <a:lnL>
                      <a:noFill/>
                    </a:lnL>
                    <a:lnR>
                      <a:noFill/>
                    </a:lnR>
                    <a:lnT>
                      <a:noFill/>
                    </a:lnT>
                    <a:lnB>
                      <a:noFill/>
                    </a:lnB>
                    <a:solidFill>
                      <a:srgbClr val="E9E9E9"/>
                    </a:solidFill>
                  </a:tcPr>
                </a:tc>
                <a:tc>
                  <a:txBody>
                    <a:bodyPr/>
                    <a:lstStyle/>
                    <a:p>
                      <a:pPr algn="l" fontAlgn="ctr"/>
                      <a:r>
                        <a:rPr lang="en-US" sz="800" b="0" i="0" u="none" strike="noStrike">
                          <a:solidFill>
                            <a:srgbClr val="48AE64"/>
                          </a:solidFill>
                          <a:effectLst/>
                          <a:latin typeface="Arial" panose="020B0604020202020204" pitchFamily="34" charset="0"/>
                        </a:rPr>
                        <a:t>40% </a:t>
                      </a:r>
                      <a:r>
                        <a:rPr lang="en-US" sz="800" b="0" i="0" u="none" strike="noStrike">
                          <a:solidFill>
                            <a:srgbClr val="121212"/>
                          </a:solidFill>
                          <a:effectLst/>
                          <a:latin typeface="Arial" panose="020B0604020202020204" pitchFamily="34" charset="0"/>
                        </a:rPr>
                        <a:t>for LTV below 60%;</a:t>
                      </a:r>
                      <a:br>
                        <a:rPr lang="en-US" sz="800" b="0" i="0" u="none" strike="noStrike">
                          <a:solidFill>
                            <a:srgbClr val="121212"/>
                          </a:solidFill>
                          <a:effectLst/>
                          <a:latin typeface="Arial" panose="020B0604020202020204" pitchFamily="34" charset="0"/>
                        </a:rPr>
                      </a:br>
                      <a:r>
                        <a:rPr lang="en-US" sz="800" b="0" i="0" u="none" strike="noStrike">
                          <a:solidFill>
                            <a:srgbClr val="48AE64"/>
                          </a:solidFill>
                          <a:effectLst/>
                          <a:latin typeface="Arial" panose="020B0604020202020204" pitchFamily="34" charset="0"/>
                        </a:rPr>
                        <a:t>45%</a:t>
                      </a:r>
                      <a:r>
                        <a:rPr lang="en-US" sz="800" b="0" i="0" u="none" strike="noStrike">
                          <a:solidFill>
                            <a:srgbClr val="121212"/>
                          </a:solidFill>
                          <a:effectLst/>
                          <a:latin typeface="Arial" panose="020B0604020202020204" pitchFamily="34" charset="0"/>
                        </a:rPr>
                        <a:t> for LTV between 60% </a:t>
                      </a:r>
                      <a:br>
                        <a:rPr lang="en-US" sz="800" b="0" i="0" u="none" strike="noStrike">
                          <a:solidFill>
                            <a:srgbClr val="121212"/>
                          </a:solidFill>
                          <a:effectLst/>
                          <a:latin typeface="Arial" panose="020B0604020202020204" pitchFamily="34" charset="0"/>
                        </a:rPr>
                      </a:br>
                      <a:r>
                        <a:rPr lang="en-US" sz="800" b="0" i="0" u="none" strike="noStrike">
                          <a:solidFill>
                            <a:srgbClr val="121212"/>
                          </a:solidFill>
                          <a:effectLst/>
                          <a:latin typeface="Arial" panose="020B0604020202020204" pitchFamily="34" charset="0"/>
                        </a:rPr>
                        <a:t>to 80%</a:t>
                      </a:r>
                    </a:p>
                  </a:txBody>
                  <a:tcPr marL="0" marR="0" marT="0" marB="0" anchor="ctr">
                    <a:lnL>
                      <a:noFill/>
                    </a:lnL>
                    <a:lnR>
                      <a:noFill/>
                    </a:lnR>
                    <a:lnT>
                      <a:noFill/>
                    </a:lnT>
                    <a:lnB>
                      <a:noFill/>
                    </a:lnB>
                    <a:solidFill>
                      <a:srgbClr val="E9E9E9"/>
                    </a:solidFill>
                  </a:tcPr>
                </a:tc>
                <a:tc>
                  <a:txBody>
                    <a:bodyPr/>
                    <a:lstStyle/>
                    <a:p>
                      <a:pPr algn="l" fontAlgn="ctr"/>
                      <a:r>
                        <a:rPr lang="en-US" sz="800" b="0" i="0" u="none" strike="noStrike">
                          <a:solidFill>
                            <a:srgbClr val="48AE64"/>
                          </a:solidFill>
                          <a:effectLst/>
                          <a:latin typeface="Arial" panose="020B0604020202020204" pitchFamily="34" charset="0"/>
                        </a:rPr>
                        <a:t>20%</a:t>
                      </a:r>
                      <a:r>
                        <a:rPr lang="en-US" sz="800" b="0" i="0" u="none" strike="noStrike">
                          <a:solidFill>
                            <a:srgbClr val="121212"/>
                          </a:solidFill>
                          <a:effectLst/>
                          <a:latin typeface="Arial" panose="020B0604020202020204" pitchFamily="34" charset="0"/>
                        </a:rPr>
                        <a:t> for LTV below 50%;</a:t>
                      </a:r>
                      <a:br>
                        <a:rPr lang="en-US" sz="800" b="0" i="0" u="none" strike="noStrike">
                          <a:solidFill>
                            <a:srgbClr val="121212"/>
                          </a:solidFill>
                          <a:effectLst/>
                          <a:latin typeface="Arial" panose="020B0604020202020204" pitchFamily="34" charset="0"/>
                        </a:rPr>
                      </a:br>
                      <a:r>
                        <a:rPr lang="en-US" sz="800" b="0" i="0" u="none" strike="noStrike">
                          <a:solidFill>
                            <a:srgbClr val="48AE64"/>
                          </a:solidFill>
                          <a:effectLst/>
                          <a:latin typeface="Arial" panose="020B0604020202020204" pitchFamily="34" charset="0"/>
                        </a:rPr>
                        <a:t>25%</a:t>
                      </a:r>
                      <a:r>
                        <a:rPr lang="en-US" sz="800" b="0" i="0" u="none" strike="noStrike">
                          <a:solidFill>
                            <a:srgbClr val="121212"/>
                          </a:solidFill>
                          <a:effectLst/>
                          <a:latin typeface="Arial" panose="020B0604020202020204" pitchFamily="34" charset="0"/>
                        </a:rPr>
                        <a:t> for LTV between 50%-60%;</a:t>
                      </a:r>
                      <a:br>
                        <a:rPr lang="en-US" sz="800" b="0" i="0" u="none" strike="noStrike">
                          <a:solidFill>
                            <a:srgbClr val="121212"/>
                          </a:solidFill>
                          <a:effectLst/>
                          <a:latin typeface="Arial" panose="020B0604020202020204" pitchFamily="34" charset="0"/>
                        </a:rPr>
                      </a:br>
                      <a:r>
                        <a:rPr lang="en-US" sz="800" b="0" i="0" u="none" strike="noStrike">
                          <a:solidFill>
                            <a:srgbClr val="48AE64"/>
                          </a:solidFill>
                          <a:effectLst/>
                          <a:latin typeface="Arial" panose="020B0604020202020204" pitchFamily="34" charset="0"/>
                        </a:rPr>
                        <a:t>30%</a:t>
                      </a:r>
                      <a:r>
                        <a:rPr lang="en-US" sz="800" b="0" i="0" u="none" strike="noStrike">
                          <a:solidFill>
                            <a:srgbClr val="121212"/>
                          </a:solidFill>
                          <a:effectLst/>
                          <a:latin typeface="Arial" panose="020B0604020202020204" pitchFamily="34" charset="0"/>
                        </a:rPr>
                        <a:t> for LTV between 60%-80%</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353257105"/>
                  </a:ext>
                </a:extLst>
              </a:tr>
              <a:tr h="126074">
                <a:tc>
                  <a:txBody>
                    <a:bodyPr/>
                    <a:lstStyle/>
                    <a:p>
                      <a:pPr algn="l" fontAlgn="ctr"/>
                      <a:endParaRPr lang="es-ES" sz="800" b="0" i="0" u="none" strike="noStrike" dirty="0">
                        <a:solidFill>
                          <a:srgbClr val="121212"/>
                        </a:solidFill>
                        <a:effectLst/>
                        <a:latin typeface="Arial" panose="020B0604020202020204" pitchFamily="34" charset="0"/>
                      </a:endParaRPr>
                    </a:p>
                  </a:txBody>
                  <a:tcPr marL="36000" marR="0" marT="0" marB="0" anchor="ctr">
                    <a:lnL>
                      <a:noFill/>
                    </a:lnL>
                    <a:lnR>
                      <a:noFill/>
                    </a:lnR>
                    <a:lnT>
                      <a:noFill/>
                    </a:lnT>
                    <a:lnB>
                      <a:noFill/>
                    </a:lnB>
                  </a:tcPr>
                </a:tc>
                <a:tc>
                  <a:txBody>
                    <a:bodyPr/>
                    <a:lstStyle/>
                    <a:p>
                      <a:pPr algn="l" fontAlgn="ctr"/>
                      <a:r>
                        <a:rPr lang="en-US" sz="800" b="0" i="0" u="none" strike="noStrike" dirty="0">
                          <a:solidFill>
                            <a:srgbClr val="121212"/>
                          </a:solidFill>
                          <a:effectLst/>
                          <a:latin typeface="Arial" panose="020B0604020202020204" pitchFamily="34" charset="0"/>
                        </a:rPr>
                        <a:t>Revolving retail loans to transactors*</a:t>
                      </a:r>
                    </a:p>
                  </a:txBody>
                  <a:tcPr marL="0" marR="0" marT="0" marB="0" anchor="ctr">
                    <a:lnL>
                      <a:noFill/>
                    </a:lnL>
                    <a:lnR>
                      <a:noFill/>
                    </a:lnR>
                    <a:lnT>
                      <a:noFill/>
                    </a:lnT>
                    <a:lnB>
                      <a:noFill/>
                    </a:lnB>
                  </a:tcPr>
                </a:tc>
                <a:tc>
                  <a:txBody>
                    <a:bodyPr/>
                    <a:lstStyle/>
                    <a:p>
                      <a:pPr algn="ctr" fontAlgn="ctr"/>
                      <a:r>
                        <a:rPr lang="es-ES" sz="800" b="0" i="0" u="none" strike="noStrike">
                          <a:solidFill>
                            <a:srgbClr val="121212"/>
                          </a:solidFill>
                          <a:effectLst/>
                          <a:latin typeface="Arial" panose="020B0604020202020204" pitchFamily="34" charset="0"/>
                        </a:rPr>
                        <a:t>75%</a:t>
                      </a:r>
                    </a:p>
                  </a:txBody>
                  <a:tcPr marL="0" marR="0" marT="0" marB="0" anchor="ctr">
                    <a:lnL>
                      <a:noFill/>
                    </a:lnL>
                    <a:lnR>
                      <a:noFill/>
                    </a:lnR>
                    <a:lnT>
                      <a:noFill/>
                    </a:lnT>
                    <a:lnB>
                      <a:noFill/>
                    </a:lnB>
                  </a:tcPr>
                </a:tc>
                <a:tc>
                  <a:txBody>
                    <a:bodyPr/>
                    <a:lstStyle/>
                    <a:p>
                      <a:pPr algn="l" fontAlgn="ctr"/>
                      <a:r>
                        <a:rPr lang="es-ES" sz="800" b="0" i="0" u="none" strike="noStrike">
                          <a:solidFill>
                            <a:srgbClr val="48AE64"/>
                          </a:solidFill>
                          <a:effectLst/>
                          <a:latin typeface="Arial" panose="020B0604020202020204" pitchFamily="34" charset="0"/>
                        </a:rPr>
                        <a:t>45%</a:t>
                      </a:r>
                    </a:p>
                  </a:txBody>
                  <a:tcPr marL="0" marR="0" marT="0" marB="0" anchor="ctr">
                    <a:lnL>
                      <a:noFill/>
                    </a:lnL>
                    <a:lnR>
                      <a:noFill/>
                    </a:lnR>
                    <a:lnT>
                      <a:noFill/>
                    </a:lnT>
                    <a:lnB>
                      <a:noFill/>
                    </a:lnB>
                  </a:tcPr>
                </a:tc>
                <a:tc>
                  <a:txBody>
                    <a:bodyPr/>
                    <a:lstStyle/>
                    <a:p>
                      <a:pPr algn="l" fontAlgn="ctr"/>
                      <a:r>
                        <a:rPr lang="es-ES" sz="800" b="0" i="0" u="none" strike="noStrike">
                          <a:solidFill>
                            <a:srgbClr val="48AE64"/>
                          </a:solidFill>
                          <a:effectLst/>
                          <a:latin typeface="Arial" panose="020B0604020202020204" pitchFamily="34" charset="0"/>
                        </a:rPr>
                        <a:t>45%</a:t>
                      </a:r>
                    </a:p>
                  </a:txBody>
                  <a:tcPr marL="0" marR="0" marT="0" marB="0" anchor="ctr">
                    <a:lnL>
                      <a:noFill/>
                    </a:lnL>
                    <a:lnR>
                      <a:noFill/>
                    </a:lnR>
                    <a:lnT>
                      <a:noFill/>
                    </a:lnT>
                    <a:lnB>
                      <a:noFill/>
                    </a:lnB>
                  </a:tcPr>
                </a:tc>
                <a:extLst>
                  <a:ext uri="{0D108BD9-81ED-4DB2-BD59-A6C34878D82A}">
                    <a16:rowId xmlns="" xmlns:a16="http://schemas.microsoft.com/office/drawing/2014/main" val="3784833314"/>
                  </a:ext>
                </a:extLst>
              </a:tr>
              <a:tr h="252149">
                <a:tc>
                  <a:txBody>
                    <a:bodyPr/>
                    <a:lstStyle/>
                    <a:p>
                      <a:pPr algn="l" fontAlgn="ctr"/>
                      <a:r>
                        <a:rPr lang="es-ES" sz="800" b="0" i="0" u="none" strike="noStrike" dirty="0" err="1">
                          <a:solidFill>
                            <a:srgbClr val="121212"/>
                          </a:solidFill>
                          <a:effectLst/>
                          <a:latin typeface="Arial" panose="020B0604020202020204" pitchFamily="34" charset="0"/>
                        </a:rPr>
                        <a:t>Exposure</a:t>
                      </a:r>
                      <a:r>
                        <a:rPr lang="es-ES" sz="800" b="0" i="0" u="none" strike="noStrike" dirty="0">
                          <a:solidFill>
                            <a:srgbClr val="121212"/>
                          </a:solidFill>
                          <a:effectLst/>
                          <a:latin typeface="Arial" panose="020B0604020202020204" pitchFamily="34" charset="0"/>
                        </a:rPr>
                        <a:t> </a:t>
                      </a:r>
                      <a:r>
                        <a:rPr lang="es-ES" sz="800" b="0" i="0" u="none" strike="noStrike" dirty="0" err="1">
                          <a:solidFill>
                            <a:srgbClr val="121212"/>
                          </a:solidFill>
                          <a:effectLst/>
                          <a:latin typeface="Arial" panose="020B0604020202020204" pitchFamily="34" charset="0"/>
                        </a:rPr>
                        <a:t>to</a:t>
                      </a:r>
                      <a:r>
                        <a:rPr lang="es-ES" sz="800" b="0" i="0" u="none" strike="noStrike" dirty="0">
                          <a:solidFill>
                            <a:srgbClr val="121212"/>
                          </a:solidFill>
                          <a:effectLst/>
                          <a:latin typeface="Arial" panose="020B0604020202020204" pitchFamily="34" charset="0"/>
                        </a:rPr>
                        <a:t> </a:t>
                      </a:r>
                      <a:r>
                        <a:rPr lang="es-ES" sz="800" b="0" i="0" u="none" strike="noStrike" dirty="0" err="1">
                          <a:solidFill>
                            <a:srgbClr val="121212"/>
                          </a:solidFill>
                          <a:effectLst/>
                          <a:latin typeface="Arial" panose="020B0604020202020204" pitchFamily="34" charset="0"/>
                        </a:rPr>
                        <a:t>banks</a:t>
                      </a:r>
                      <a:endParaRPr lang="es-ES" sz="800" b="0" i="0" u="none" strike="noStrike" dirty="0">
                        <a:solidFill>
                          <a:srgbClr val="121212"/>
                        </a:solidFill>
                        <a:effectLst/>
                        <a:latin typeface="Arial" panose="020B0604020202020204" pitchFamily="34" charset="0"/>
                      </a:endParaRPr>
                    </a:p>
                  </a:txBody>
                  <a:tcPr marL="36000" marR="0" marT="0" marB="0" anchor="ctr">
                    <a:lnL>
                      <a:noFill/>
                    </a:lnL>
                    <a:lnR>
                      <a:noFill/>
                    </a:lnR>
                    <a:lnT>
                      <a:noFill/>
                    </a:lnT>
                    <a:lnB>
                      <a:noFill/>
                    </a:lnB>
                    <a:solidFill>
                      <a:srgbClr val="E9E9E9"/>
                    </a:solidFill>
                  </a:tcPr>
                </a:tc>
                <a:tc>
                  <a:txBody>
                    <a:bodyPr/>
                    <a:lstStyle/>
                    <a:p>
                      <a:pPr algn="l" fontAlgn="ctr"/>
                      <a:r>
                        <a:rPr lang="en-US" sz="800" b="0" i="0" u="none" strike="noStrike" dirty="0">
                          <a:solidFill>
                            <a:srgbClr val="121212"/>
                          </a:solidFill>
                          <a:effectLst/>
                          <a:latin typeface="Arial" panose="020B0604020202020204" pitchFamily="34" charset="0"/>
                        </a:rPr>
                        <a:t>Senior debts with maturities over three months</a:t>
                      </a:r>
                    </a:p>
                  </a:txBody>
                  <a:tcPr marL="0" marR="0" marT="0" marB="0" anchor="ctr">
                    <a:lnL>
                      <a:noFill/>
                    </a:lnL>
                    <a:lnR>
                      <a:noFill/>
                    </a:lnR>
                    <a:lnT>
                      <a:noFill/>
                    </a:lnT>
                    <a:lnB>
                      <a:noFill/>
                    </a:lnB>
                    <a:solidFill>
                      <a:srgbClr val="E9E9E9"/>
                    </a:solidFill>
                  </a:tcPr>
                </a:tc>
                <a:tc>
                  <a:txBody>
                    <a:bodyPr/>
                    <a:lstStyle/>
                    <a:p>
                      <a:pPr algn="ctr" fontAlgn="ctr"/>
                      <a:r>
                        <a:rPr lang="es-ES" sz="800" b="0" i="0" u="none" strike="noStrike">
                          <a:solidFill>
                            <a:srgbClr val="121212"/>
                          </a:solidFill>
                          <a:effectLst/>
                          <a:latin typeface="Arial" panose="020B0604020202020204" pitchFamily="34" charset="0"/>
                        </a:rPr>
                        <a:t>25%</a:t>
                      </a:r>
                    </a:p>
                  </a:txBody>
                  <a:tcPr marL="0" marR="0" marT="0" marB="0" anchor="ctr">
                    <a:lnL>
                      <a:noFill/>
                    </a:lnL>
                    <a:lnR>
                      <a:noFill/>
                    </a:lnR>
                    <a:lnT>
                      <a:noFill/>
                    </a:lnT>
                    <a:lnB>
                      <a:noFill/>
                    </a:lnB>
                    <a:solidFill>
                      <a:srgbClr val="E9E9E9"/>
                    </a:solidFill>
                  </a:tcPr>
                </a:tc>
                <a:tc>
                  <a:txBody>
                    <a:bodyPr/>
                    <a:lstStyle/>
                    <a:p>
                      <a:pPr algn="l" fontAlgn="ctr"/>
                      <a:r>
                        <a:rPr lang="en-US" sz="800" b="0" i="0" u="none" strike="noStrike">
                          <a:solidFill>
                            <a:srgbClr val="C00000"/>
                          </a:solidFill>
                          <a:effectLst/>
                          <a:latin typeface="Arial" panose="020B0604020202020204" pitchFamily="34" charset="0"/>
                        </a:rPr>
                        <a:t>30%</a:t>
                      </a:r>
                      <a:r>
                        <a:rPr lang="en-US" sz="800" b="0" i="0" u="none" strike="noStrike">
                          <a:solidFill>
                            <a:srgbClr val="121212"/>
                          </a:solidFill>
                          <a:effectLst/>
                          <a:latin typeface="Arial" panose="020B0604020202020204" pitchFamily="34" charset="0"/>
                        </a:rPr>
                        <a:t> for Grade A+ banks**</a:t>
                      </a:r>
                      <a:br>
                        <a:rPr lang="en-US" sz="800" b="0" i="0" u="none" strike="noStrike">
                          <a:solidFill>
                            <a:srgbClr val="121212"/>
                          </a:solidFill>
                          <a:effectLst/>
                          <a:latin typeface="Arial" panose="020B0604020202020204" pitchFamily="34" charset="0"/>
                        </a:rPr>
                      </a:br>
                      <a:r>
                        <a:rPr lang="en-US" sz="800" b="0" i="0" u="none" strike="noStrike">
                          <a:solidFill>
                            <a:srgbClr val="C00000"/>
                          </a:solidFill>
                          <a:effectLst/>
                          <a:latin typeface="Arial" panose="020B0604020202020204" pitchFamily="34" charset="0"/>
                        </a:rPr>
                        <a:t>40%</a:t>
                      </a:r>
                      <a:r>
                        <a:rPr lang="en-US" sz="800" b="0" i="0" u="none" strike="noStrike">
                          <a:solidFill>
                            <a:srgbClr val="121212"/>
                          </a:solidFill>
                          <a:effectLst/>
                          <a:latin typeface="Arial" panose="020B0604020202020204" pitchFamily="34" charset="0"/>
                        </a:rPr>
                        <a:t> for Grade A banks***</a:t>
                      </a:r>
                    </a:p>
                  </a:txBody>
                  <a:tcPr marL="0" marR="0" marT="0" marB="0" anchor="ctr">
                    <a:lnL>
                      <a:noFill/>
                    </a:lnL>
                    <a:lnR>
                      <a:noFill/>
                    </a:lnR>
                    <a:lnT>
                      <a:noFill/>
                    </a:lnT>
                    <a:lnB>
                      <a:noFill/>
                    </a:lnB>
                    <a:solidFill>
                      <a:srgbClr val="E9E9E9"/>
                    </a:solidFill>
                  </a:tcPr>
                </a:tc>
                <a:tc>
                  <a:txBody>
                    <a:bodyPr/>
                    <a:lstStyle/>
                    <a:p>
                      <a:pPr algn="l" fontAlgn="ctr"/>
                      <a:r>
                        <a:rPr lang="en-US" sz="800" b="0" i="0" u="none" strike="noStrike">
                          <a:solidFill>
                            <a:srgbClr val="C00000"/>
                          </a:solidFill>
                          <a:effectLst/>
                          <a:latin typeface="Arial" panose="020B0604020202020204" pitchFamily="34" charset="0"/>
                        </a:rPr>
                        <a:t>30%</a:t>
                      </a:r>
                      <a:r>
                        <a:rPr lang="en-US" sz="800" b="0" i="0" u="none" strike="noStrike">
                          <a:solidFill>
                            <a:srgbClr val="121212"/>
                          </a:solidFill>
                          <a:effectLst/>
                          <a:latin typeface="Arial" panose="020B0604020202020204" pitchFamily="34" charset="0"/>
                        </a:rPr>
                        <a:t> for Grade A+ banks</a:t>
                      </a:r>
                      <a:br>
                        <a:rPr lang="en-US" sz="800" b="0" i="0" u="none" strike="noStrike">
                          <a:solidFill>
                            <a:srgbClr val="121212"/>
                          </a:solidFill>
                          <a:effectLst/>
                          <a:latin typeface="Arial" panose="020B0604020202020204" pitchFamily="34" charset="0"/>
                        </a:rPr>
                      </a:br>
                      <a:r>
                        <a:rPr lang="en-US" sz="800" b="0" i="0" u="none" strike="noStrike">
                          <a:solidFill>
                            <a:srgbClr val="C00000"/>
                          </a:solidFill>
                          <a:effectLst/>
                          <a:latin typeface="Arial" panose="020B0604020202020204" pitchFamily="34" charset="0"/>
                        </a:rPr>
                        <a:t>40%</a:t>
                      </a:r>
                      <a:r>
                        <a:rPr lang="en-US" sz="800" b="0" i="0" u="none" strike="noStrike">
                          <a:solidFill>
                            <a:srgbClr val="121212"/>
                          </a:solidFill>
                          <a:effectLst/>
                          <a:latin typeface="Arial" panose="020B0604020202020204" pitchFamily="34" charset="0"/>
                        </a:rPr>
                        <a:t> for Grade A banks</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3902588622"/>
                  </a:ext>
                </a:extLst>
              </a:tr>
              <a:tr h="252149">
                <a:tc>
                  <a:txBody>
                    <a:bodyPr/>
                    <a:lstStyle/>
                    <a:p>
                      <a:pPr algn="l" fontAlgn="t"/>
                      <a:r>
                        <a:rPr lang="en-US" sz="800" b="0" i="0" u="none" strike="noStrike" dirty="0">
                          <a:solidFill>
                            <a:srgbClr val="121212"/>
                          </a:solidFill>
                          <a:effectLst/>
                          <a:latin typeface="Arial" panose="020B0604020202020204" pitchFamily="34" charset="0"/>
                        </a:rPr>
                        <a:t>Exposure to non-central government-related public sector entities</a:t>
                      </a:r>
                    </a:p>
                  </a:txBody>
                  <a:tcPr marL="36000" marR="0" marT="0" marB="0">
                    <a:lnL>
                      <a:noFill/>
                    </a:lnL>
                    <a:lnR>
                      <a:noFill/>
                    </a:lnR>
                    <a:lnT>
                      <a:noFill/>
                    </a:lnT>
                    <a:lnB>
                      <a:noFill/>
                    </a:lnB>
                  </a:tcPr>
                </a:tc>
                <a:tc>
                  <a:txBody>
                    <a:bodyPr/>
                    <a:lstStyle/>
                    <a:p>
                      <a:pPr algn="l" fontAlgn="ctr"/>
                      <a:r>
                        <a:rPr lang="es-ES" sz="800" b="0" i="0" u="none" strike="noStrike" dirty="0" err="1">
                          <a:solidFill>
                            <a:srgbClr val="121212"/>
                          </a:solidFill>
                          <a:effectLst/>
                          <a:latin typeface="Arial" panose="020B0604020202020204" pitchFamily="34" charset="0"/>
                        </a:rPr>
                        <a:t>Subordinated</a:t>
                      </a:r>
                      <a:r>
                        <a:rPr lang="es-ES" sz="800" b="0" i="0" u="none" strike="noStrike" dirty="0">
                          <a:solidFill>
                            <a:srgbClr val="121212"/>
                          </a:solidFill>
                          <a:effectLst/>
                          <a:latin typeface="Arial" panose="020B0604020202020204" pitchFamily="34" charset="0"/>
                        </a:rPr>
                        <a:t> </a:t>
                      </a:r>
                      <a:r>
                        <a:rPr lang="es-ES" sz="800" b="0" i="0" u="none" strike="noStrike" dirty="0" err="1">
                          <a:solidFill>
                            <a:srgbClr val="121212"/>
                          </a:solidFill>
                          <a:effectLst/>
                          <a:latin typeface="Arial" panose="020B0604020202020204" pitchFamily="34" charset="0"/>
                        </a:rPr>
                        <a:t>debt</a:t>
                      </a:r>
                      <a:r>
                        <a:rPr lang="es-ES" sz="800" b="0" i="0" u="none" strike="noStrike" dirty="0">
                          <a:solidFill>
                            <a:srgbClr val="121212"/>
                          </a:solidFill>
                          <a:effectLst/>
                          <a:latin typeface="Arial" panose="020B0604020202020204" pitchFamily="34" charset="0"/>
                        </a:rPr>
                        <a:t> &amp; capital </a:t>
                      </a:r>
                      <a:r>
                        <a:rPr lang="es-ES" sz="800" b="0" i="0" u="none" strike="noStrike" dirty="0" err="1">
                          <a:solidFill>
                            <a:srgbClr val="121212"/>
                          </a:solidFill>
                          <a:effectLst/>
                          <a:latin typeface="Arial" panose="020B0604020202020204" pitchFamily="34" charset="0"/>
                        </a:rPr>
                        <a:t>instruments</a:t>
                      </a:r>
                      <a:endParaRPr lang="es-ES" sz="800" b="0" i="0" u="none" strike="noStrike" dirty="0">
                        <a:solidFill>
                          <a:srgbClr val="121212"/>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r>
                        <a:rPr lang="es-ES" sz="800" b="0" i="0" u="none" strike="noStrike">
                          <a:solidFill>
                            <a:srgbClr val="121212"/>
                          </a:solidFill>
                          <a:effectLst/>
                          <a:latin typeface="Arial" panose="020B0604020202020204" pitchFamily="34" charset="0"/>
                        </a:rPr>
                        <a:t>100%</a:t>
                      </a:r>
                      <a:br>
                        <a:rPr lang="es-ES" sz="800" b="0" i="0" u="none" strike="noStrike">
                          <a:solidFill>
                            <a:srgbClr val="121212"/>
                          </a:solidFill>
                          <a:effectLst/>
                          <a:latin typeface="Arial" panose="020B0604020202020204" pitchFamily="34" charset="0"/>
                        </a:rPr>
                      </a:br>
                      <a:endParaRPr lang="es-ES" sz="800" b="0" i="0" u="none" strike="noStrike">
                        <a:solidFill>
                          <a:srgbClr val="121212"/>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r>
                        <a:rPr lang="es-ES" sz="800" b="0" i="0" u="none" strike="noStrike">
                          <a:solidFill>
                            <a:srgbClr val="C00000"/>
                          </a:solidFill>
                          <a:effectLst/>
                          <a:latin typeface="Arial" panose="020B0604020202020204" pitchFamily="34" charset="0"/>
                        </a:rPr>
                        <a:t>150%</a:t>
                      </a:r>
                    </a:p>
                  </a:txBody>
                  <a:tcPr marL="0" marR="0" marT="0" marB="0" anchor="ctr">
                    <a:lnL>
                      <a:noFill/>
                    </a:lnL>
                    <a:lnR>
                      <a:noFill/>
                    </a:lnR>
                    <a:lnT>
                      <a:noFill/>
                    </a:lnT>
                    <a:lnB>
                      <a:noFill/>
                    </a:lnB>
                  </a:tcPr>
                </a:tc>
                <a:tc>
                  <a:txBody>
                    <a:bodyPr/>
                    <a:lstStyle/>
                    <a:p>
                      <a:pPr algn="l" fontAlgn="ctr"/>
                      <a:r>
                        <a:rPr lang="es-ES" sz="800" b="0" i="0" u="none" strike="noStrike">
                          <a:solidFill>
                            <a:srgbClr val="C00000"/>
                          </a:solidFill>
                          <a:effectLst/>
                          <a:latin typeface="Arial" panose="020B0604020202020204" pitchFamily="34" charset="0"/>
                        </a:rPr>
                        <a:t>150%</a:t>
                      </a:r>
                    </a:p>
                  </a:txBody>
                  <a:tcPr marL="0" marR="0" marT="0" marB="0" anchor="ctr">
                    <a:lnL>
                      <a:noFill/>
                    </a:lnL>
                    <a:lnR>
                      <a:noFill/>
                    </a:lnR>
                    <a:lnT>
                      <a:noFill/>
                    </a:lnT>
                    <a:lnB>
                      <a:noFill/>
                    </a:lnB>
                  </a:tcPr>
                </a:tc>
                <a:extLst>
                  <a:ext uri="{0D108BD9-81ED-4DB2-BD59-A6C34878D82A}">
                    <a16:rowId xmlns="" xmlns:a16="http://schemas.microsoft.com/office/drawing/2014/main" val="2121450726"/>
                  </a:ext>
                </a:extLst>
              </a:tr>
              <a:tr h="322789">
                <a:tc>
                  <a:txBody>
                    <a:bodyPr/>
                    <a:lstStyle/>
                    <a:p>
                      <a:pPr algn="l" fontAlgn="ctr"/>
                      <a:r>
                        <a:rPr lang="es-ES" sz="800" b="0" i="0" u="none" strike="noStrike" dirty="0">
                          <a:solidFill>
                            <a:srgbClr val="121212"/>
                          </a:solidFill>
                          <a:effectLst/>
                          <a:latin typeface="Arial" panose="020B0604020202020204" pitchFamily="34" charset="0"/>
                        </a:rPr>
                        <a:t> </a:t>
                      </a:r>
                    </a:p>
                  </a:txBody>
                  <a:tcPr marL="36000" marR="0" marT="0" marB="0" anchor="ctr">
                    <a:lnL>
                      <a:noFill/>
                    </a:lnL>
                    <a:lnR>
                      <a:noFill/>
                    </a:lnR>
                    <a:lnT>
                      <a:noFill/>
                    </a:lnT>
                    <a:lnB>
                      <a:noFill/>
                    </a:lnB>
                    <a:solidFill>
                      <a:srgbClr val="E9E9E9"/>
                    </a:solidFill>
                  </a:tcPr>
                </a:tc>
                <a:tc>
                  <a:txBody>
                    <a:bodyPr/>
                    <a:lstStyle/>
                    <a:p>
                      <a:pPr algn="l" fontAlgn="ctr"/>
                      <a:r>
                        <a:rPr lang="es-ES" sz="800" b="0" i="0" u="none" strike="noStrike" dirty="0">
                          <a:solidFill>
                            <a:srgbClr val="121212"/>
                          </a:solidFill>
                          <a:effectLst/>
                          <a:latin typeface="Arial" panose="020B0604020202020204" pitchFamily="34" charset="0"/>
                        </a:rPr>
                        <a:t>Local </a:t>
                      </a:r>
                      <a:r>
                        <a:rPr lang="es-ES" sz="800" b="0" i="0" u="none" strike="noStrike" dirty="0" err="1">
                          <a:solidFill>
                            <a:srgbClr val="121212"/>
                          </a:solidFill>
                          <a:effectLst/>
                          <a:latin typeface="Arial" panose="020B0604020202020204" pitchFamily="34" charset="0"/>
                        </a:rPr>
                        <a:t>government</a:t>
                      </a:r>
                      <a:r>
                        <a:rPr lang="es-ES" sz="800" b="0" i="0" u="none" strike="noStrike" dirty="0">
                          <a:solidFill>
                            <a:srgbClr val="121212"/>
                          </a:solidFill>
                          <a:effectLst/>
                          <a:latin typeface="Arial" panose="020B0604020202020204" pitchFamily="34" charset="0"/>
                        </a:rPr>
                        <a:t> general bond</a:t>
                      </a:r>
                    </a:p>
                  </a:txBody>
                  <a:tcPr marL="0" marR="0" marT="0" marB="0" anchor="ctr">
                    <a:lnL>
                      <a:noFill/>
                    </a:lnL>
                    <a:lnR>
                      <a:noFill/>
                    </a:lnR>
                    <a:lnT>
                      <a:noFill/>
                    </a:lnT>
                    <a:lnB>
                      <a:noFill/>
                    </a:lnB>
                    <a:solidFill>
                      <a:srgbClr val="E9E9E9"/>
                    </a:solidFill>
                  </a:tcPr>
                </a:tc>
                <a:tc>
                  <a:txBody>
                    <a:bodyPr/>
                    <a:lstStyle/>
                    <a:p>
                      <a:pPr algn="ctr" fontAlgn="ctr"/>
                      <a:r>
                        <a:rPr lang="es-ES" sz="800" b="0" i="0" u="none" strike="noStrike" dirty="0">
                          <a:solidFill>
                            <a:srgbClr val="121212"/>
                          </a:solidFill>
                          <a:effectLst/>
                          <a:latin typeface="Arial" panose="020B0604020202020204" pitchFamily="34" charset="0"/>
                        </a:rPr>
                        <a:t>20%</a:t>
                      </a:r>
                      <a:br>
                        <a:rPr lang="es-ES" sz="800" b="0" i="0" u="none" strike="noStrike" dirty="0">
                          <a:solidFill>
                            <a:srgbClr val="121212"/>
                          </a:solidFill>
                          <a:effectLst/>
                          <a:latin typeface="Arial" panose="020B0604020202020204" pitchFamily="34" charset="0"/>
                        </a:rPr>
                      </a:br>
                      <a:endParaRPr lang="es-ES" sz="800" b="0" i="0" u="none" strike="noStrike" dirty="0">
                        <a:solidFill>
                          <a:srgbClr val="121212"/>
                        </a:solidFill>
                        <a:effectLst/>
                        <a:latin typeface="Arial" panose="020B0604020202020204" pitchFamily="34" charset="0"/>
                      </a:endParaRPr>
                    </a:p>
                  </a:txBody>
                  <a:tcPr marL="0" marR="0" marT="0" marB="0" anchor="ctr">
                    <a:lnL>
                      <a:noFill/>
                    </a:lnL>
                    <a:lnR>
                      <a:noFill/>
                    </a:lnR>
                    <a:lnT>
                      <a:noFill/>
                    </a:lnT>
                    <a:lnB>
                      <a:noFill/>
                    </a:lnB>
                    <a:solidFill>
                      <a:srgbClr val="E9E9E9"/>
                    </a:solidFill>
                  </a:tcPr>
                </a:tc>
                <a:tc>
                  <a:txBody>
                    <a:bodyPr/>
                    <a:lstStyle/>
                    <a:p>
                      <a:pPr algn="l" fontAlgn="ctr"/>
                      <a:r>
                        <a:rPr lang="es-ES" sz="800" b="0" i="0" u="none" strike="noStrike">
                          <a:solidFill>
                            <a:srgbClr val="48AE64"/>
                          </a:solidFill>
                          <a:effectLst/>
                          <a:latin typeface="Arial" panose="020B0604020202020204" pitchFamily="34" charset="0"/>
                        </a:rPr>
                        <a:t>10%</a:t>
                      </a:r>
                    </a:p>
                  </a:txBody>
                  <a:tcPr marL="0" marR="0" marT="0" marB="0" anchor="ctr">
                    <a:lnL>
                      <a:noFill/>
                    </a:lnL>
                    <a:lnR>
                      <a:noFill/>
                    </a:lnR>
                    <a:lnT>
                      <a:noFill/>
                    </a:lnT>
                    <a:lnB>
                      <a:noFill/>
                    </a:lnB>
                    <a:solidFill>
                      <a:srgbClr val="E9E9E9"/>
                    </a:solidFill>
                  </a:tcPr>
                </a:tc>
                <a:tc>
                  <a:txBody>
                    <a:bodyPr/>
                    <a:lstStyle/>
                    <a:p>
                      <a:pPr algn="l" fontAlgn="ctr"/>
                      <a:r>
                        <a:rPr lang="en-US" sz="800" b="0" i="0" u="none" strike="noStrike" dirty="0">
                          <a:solidFill>
                            <a:srgbClr val="121212"/>
                          </a:solidFill>
                          <a:effectLst/>
                          <a:latin typeface="Arial" panose="020B0604020202020204" pitchFamily="34" charset="0"/>
                        </a:rPr>
                        <a:t>0%-50% for public sector entities within sovereigns rated at A- category or higher***, subject to discretion at local authorities</a:t>
                      </a:r>
                    </a:p>
                  </a:txBody>
                  <a:tcPr marL="0" marR="0" marT="0" marB="0" anchor="ctr">
                    <a:lnL>
                      <a:noFill/>
                    </a:lnL>
                    <a:lnR>
                      <a:noFill/>
                    </a:lnR>
                    <a:lnT>
                      <a:noFill/>
                    </a:lnT>
                    <a:lnB>
                      <a:noFill/>
                    </a:lnB>
                    <a:solidFill>
                      <a:srgbClr val="E9E9E9"/>
                    </a:solidFill>
                  </a:tcPr>
                </a:tc>
                <a:extLst>
                  <a:ext uri="{0D108BD9-81ED-4DB2-BD59-A6C34878D82A}">
                    <a16:rowId xmlns="" xmlns:a16="http://schemas.microsoft.com/office/drawing/2014/main" val="161625831"/>
                  </a:ext>
                </a:extLst>
              </a:tr>
            </a:tbl>
          </a:graphicData>
        </a:graphic>
      </p:graphicFrame>
    </p:spTree>
    <p:extLst>
      <p:ext uri="{BB962C8B-B14F-4D97-AF65-F5344CB8AC3E}">
        <p14:creationId xmlns:p14="http://schemas.microsoft.com/office/powerpoint/2010/main" val="1077856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China’s global systemically important banks face TLAC shortfall</a:t>
            </a:r>
            <a:br>
              <a:rPr lang="en-US" dirty="0"/>
            </a:br>
            <a:r>
              <a:rPr lang="en-US" dirty="0"/>
              <a:t/>
            </a:r>
            <a:br>
              <a:rPr lang="en-US" dirty="0"/>
            </a:br>
            <a:r>
              <a:rPr lang="en-US" dirty="0"/>
              <a:t/>
            </a:r>
            <a:br>
              <a:rPr lang="en-US" dirty="0"/>
            </a:br>
            <a:r>
              <a:rPr lang="en-US" dirty="0"/>
              <a:t/>
            </a:r>
            <a:br>
              <a:rPr lang="en-US" dirty="0"/>
            </a:br>
            <a:endParaRPr lang="en-US" dirty="0"/>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a:t>The capital shortage major banks faced will be accelerated in the next few years to meet the TLAC rule, which will be implemented at the start in 2025, with a higher requirement taking effect in 2028. It is expected that the top 4 Chinese banks will need to raise RMB 3.8Tn in capital to meet the regulation </a:t>
            </a:r>
            <a:r>
              <a:rPr lang="en-US" dirty="0" smtClean="0"/>
              <a:t>needs in 2025.</a:t>
            </a:r>
            <a:endParaRPr lang="en-US" dirty="0"/>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8317370" cy="184666"/>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RELATIONSHIP BETWEEN TLAC AND BASEL III</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a:t>Source: FSB &amp; BBVA Research</a:t>
            </a:r>
            <a:endParaRPr lang="en-US" dirty="0"/>
          </a:p>
        </p:txBody>
      </p:sp>
      <p:sp>
        <p:nvSpPr>
          <p:cNvPr id="21" name="CuadroTexto 20">
            <a:extLst>
              <a:ext uri="{FF2B5EF4-FFF2-40B4-BE49-F238E27FC236}">
                <a16:creationId xmlns="" xmlns:a16="http://schemas.microsoft.com/office/drawing/2014/main" id="{27B5B004-8121-17C2-A0A2-F13CB4C87B08}"/>
              </a:ext>
            </a:extLst>
          </p:cNvPr>
          <p:cNvSpPr txBox="1"/>
          <p:nvPr/>
        </p:nvSpPr>
        <p:spPr>
          <a:xfrm>
            <a:off x="1797514" y="1656651"/>
            <a:ext cx="757237" cy="338554"/>
          </a:xfrm>
          <a:prstGeom prst="rect">
            <a:avLst/>
          </a:prstGeom>
          <a:noFill/>
        </p:spPr>
        <p:txBody>
          <a:bodyPr wrap="square" lIns="0" tIns="0" rIns="0" bIns="0" rtlCol="0">
            <a:spAutoFit/>
          </a:bodyPr>
          <a:lstStyle/>
          <a:p>
            <a:pPr algn="ctr"/>
            <a:r>
              <a:rPr lang="en-US" sz="1100" dirty="0"/>
              <a:t>Base III</a:t>
            </a:r>
            <a:br>
              <a:rPr lang="en-US" sz="1100" dirty="0"/>
            </a:br>
            <a:r>
              <a:rPr lang="en-US" sz="1100" dirty="0"/>
              <a:t>framework</a:t>
            </a:r>
          </a:p>
        </p:txBody>
      </p:sp>
      <p:sp>
        <p:nvSpPr>
          <p:cNvPr id="22" name="CuadroTexto 21">
            <a:extLst>
              <a:ext uri="{FF2B5EF4-FFF2-40B4-BE49-F238E27FC236}">
                <a16:creationId xmlns="" xmlns:a16="http://schemas.microsoft.com/office/drawing/2014/main" id="{4C6EF734-419C-1D86-41EF-E982269A394C}"/>
              </a:ext>
            </a:extLst>
          </p:cNvPr>
          <p:cNvSpPr txBox="1"/>
          <p:nvPr/>
        </p:nvSpPr>
        <p:spPr>
          <a:xfrm>
            <a:off x="4150870" y="1688254"/>
            <a:ext cx="757237" cy="338554"/>
          </a:xfrm>
          <a:prstGeom prst="rect">
            <a:avLst/>
          </a:prstGeom>
          <a:noFill/>
        </p:spPr>
        <p:txBody>
          <a:bodyPr wrap="square" lIns="0" tIns="0" rIns="0" bIns="0" rtlCol="0">
            <a:spAutoFit/>
          </a:bodyPr>
          <a:lstStyle/>
          <a:p>
            <a:pPr algn="ctr"/>
            <a:r>
              <a:rPr lang="en-US" sz="1100" dirty="0"/>
              <a:t>TALC</a:t>
            </a:r>
            <a:br>
              <a:rPr lang="en-US" sz="1100" dirty="0"/>
            </a:br>
            <a:r>
              <a:rPr lang="en-US" sz="1100" dirty="0"/>
              <a:t>framework</a:t>
            </a:r>
          </a:p>
        </p:txBody>
      </p:sp>
      <p:sp>
        <p:nvSpPr>
          <p:cNvPr id="23" name="CuadroTexto 22">
            <a:extLst>
              <a:ext uri="{FF2B5EF4-FFF2-40B4-BE49-F238E27FC236}">
                <a16:creationId xmlns="" xmlns:a16="http://schemas.microsoft.com/office/drawing/2014/main" id="{46E307C5-D4E4-9574-4BBE-F3A25D321761}"/>
              </a:ext>
            </a:extLst>
          </p:cNvPr>
          <p:cNvSpPr txBox="1"/>
          <p:nvPr/>
        </p:nvSpPr>
        <p:spPr>
          <a:xfrm>
            <a:off x="6491943" y="1673381"/>
            <a:ext cx="1159318" cy="338554"/>
          </a:xfrm>
          <a:prstGeom prst="rect">
            <a:avLst/>
          </a:prstGeom>
          <a:noFill/>
        </p:spPr>
        <p:txBody>
          <a:bodyPr wrap="square" lIns="0" tIns="0" rIns="0" bIns="0" rtlCol="0">
            <a:spAutoFit/>
          </a:bodyPr>
          <a:lstStyle/>
          <a:p>
            <a:pPr algn="ctr"/>
            <a:r>
              <a:rPr lang="es-US" sz="1100"/>
              <a:t>TALC &amp; Basel III</a:t>
            </a:r>
            <a:br>
              <a:rPr lang="es-US" sz="1100"/>
            </a:br>
            <a:r>
              <a:rPr lang="es-US" sz="1100"/>
              <a:t>framework</a:t>
            </a:r>
          </a:p>
        </p:txBody>
      </p:sp>
      <p:grpSp>
        <p:nvGrpSpPr>
          <p:cNvPr id="51" name="Grupo 50">
            <a:extLst>
              <a:ext uri="{FF2B5EF4-FFF2-40B4-BE49-F238E27FC236}">
                <a16:creationId xmlns="" xmlns:a16="http://schemas.microsoft.com/office/drawing/2014/main" id="{FDF7584E-058C-EFEA-DFA4-3CED5235B825}"/>
              </a:ext>
            </a:extLst>
          </p:cNvPr>
          <p:cNvGrpSpPr/>
          <p:nvPr/>
        </p:nvGrpSpPr>
        <p:grpSpPr>
          <a:xfrm>
            <a:off x="528150" y="4017257"/>
            <a:ext cx="3820957" cy="140804"/>
            <a:chOff x="528150" y="4017257"/>
            <a:chExt cx="3820957" cy="140804"/>
          </a:xfrm>
        </p:grpSpPr>
        <p:sp>
          <p:nvSpPr>
            <p:cNvPr id="8" name="Rectángulo 7">
              <a:extLst>
                <a:ext uri="{FF2B5EF4-FFF2-40B4-BE49-F238E27FC236}">
                  <a16:creationId xmlns="" xmlns:a16="http://schemas.microsoft.com/office/drawing/2014/main" id="{5C167675-F5BD-E6DA-55CD-9DB7C147062B}"/>
                </a:ext>
              </a:extLst>
            </p:cNvPr>
            <p:cNvSpPr/>
            <p:nvPr/>
          </p:nvSpPr>
          <p:spPr>
            <a:xfrm>
              <a:off x="528150" y="405165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 xmlns:a16="http://schemas.microsoft.com/office/drawing/2014/main" id="{127DE8F7-C7A7-8083-4B1A-3821488FBE0E}"/>
                </a:ext>
              </a:extLst>
            </p:cNvPr>
            <p:cNvSpPr txBox="1"/>
            <p:nvPr/>
          </p:nvSpPr>
          <p:spPr>
            <a:xfrm>
              <a:off x="647360" y="4017257"/>
              <a:ext cx="751813" cy="140804"/>
            </a:xfrm>
            <a:prstGeom prst="rect">
              <a:avLst/>
            </a:prstGeom>
            <a:noFill/>
          </p:spPr>
          <p:txBody>
            <a:bodyPr wrap="square" lIns="0" tIns="0" rIns="0" bIns="0" rtlCol="0">
              <a:spAutoFit/>
            </a:bodyPr>
            <a:lstStyle/>
            <a:p>
              <a:r>
                <a:rPr lang="en-US" sz="900" dirty="0">
                  <a:solidFill>
                    <a:schemeClr val="accent4"/>
                  </a:solidFill>
                </a:rPr>
                <a:t>Tier 2 capital</a:t>
              </a:r>
            </a:p>
          </p:txBody>
        </p:sp>
        <p:sp>
          <p:nvSpPr>
            <p:cNvPr id="28" name="Rectángulo 27">
              <a:extLst>
                <a:ext uri="{FF2B5EF4-FFF2-40B4-BE49-F238E27FC236}">
                  <a16:creationId xmlns="" xmlns:a16="http://schemas.microsoft.com/office/drawing/2014/main" id="{C9A147F5-819D-F24F-13F9-2BA3CAF5B77A}"/>
                </a:ext>
              </a:extLst>
            </p:cNvPr>
            <p:cNvSpPr/>
            <p:nvPr/>
          </p:nvSpPr>
          <p:spPr>
            <a:xfrm>
              <a:off x="1396748" y="405165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CuadroTexto 45">
              <a:extLst>
                <a:ext uri="{FF2B5EF4-FFF2-40B4-BE49-F238E27FC236}">
                  <a16:creationId xmlns="" xmlns:a16="http://schemas.microsoft.com/office/drawing/2014/main" id="{7335F616-9F35-EF08-FCBF-28167FD12B58}"/>
                </a:ext>
              </a:extLst>
            </p:cNvPr>
            <p:cNvSpPr txBox="1"/>
            <p:nvPr/>
          </p:nvSpPr>
          <p:spPr>
            <a:xfrm>
              <a:off x="1535738" y="4018410"/>
              <a:ext cx="1122482" cy="138499"/>
            </a:xfrm>
            <a:prstGeom prst="rect">
              <a:avLst/>
            </a:prstGeom>
            <a:noFill/>
          </p:spPr>
          <p:txBody>
            <a:bodyPr wrap="square" lIns="0" tIns="0" rIns="0" bIns="0" rtlCol="0">
              <a:spAutoFit/>
            </a:bodyPr>
            <a:lstStyle/>
            <a:p>
              <a:r>
                <a:rPr lang="en-US" sz="900" dirty="0">
                  <a:solidFill>
                    <a:schemeClr val="accent4"/>
                  </a:solidFill>
                </a:rPr>
                <a:t>Core tier 1 capital</a:t>
              </a:r>
            </a:p>
          </p:txBody>
        </p:sp>
        <p:sp>
          <p:nvSpPr>
            <p:cNvPr id="47" name="Rectángulo 46">
              <a:extLst>
                <a:ext uri="{FF2B5EF4-FFF2-40B4-BE49-F238E27FC236}">
                  <a16:creationId xmlns="" xmlns:a16="http://schemas.microsoft.com/office/drawing/2014/main" id="{F4D850D9-A30B-F574-9898-D61233910E34}"/>
                </a:ext>
              </a:extLst>
            </p:cNvPr>
            <p:cNvSpPr/>
            <p:nvPr/>
          </p:nvSpPr>
          <p:spPr>
            <a:xfrm>
              <a:off x="2660805" y="4051659"/>
              <a:ext cx="7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CuadroTexto 47">
              <a:extLst>
                <a:ext uri="{FF2B5EF4-FFF2-40B4-BE49-F238E27FC236}">
                  <a16:creationId xmlns="" xmlns:a16="http://schemas.microsoft.com/office/drawing/2014/main" id="{B2A422E1-6EA2-738C-B6F8-0C1D3FF5B90C}"/>
                </a:ext>
              </a:extLst>
            </p:cNvPr>
            <p:cNvSpPr txBox="1"/>
            <p:nvPr/>
          </p:nvSpPr>
          <p:spPr>
            <a:xfrm>
              <a:off x="2794785" y="4018410"/>
              <a:ext cx="1554322" cy="138499"/>
            </a:xfrm>
            <a:prstGeom prst="rect">
              <a:avLst/>
            </a:prstGeom>
            <a:noFill/>
          </p:spPr>
          <p:txBody>
            <a:bodyPr wrap="square" lIns="0" tIns="0" rIns="0" bIns="0" rtlCol="0">
              <a:spAutoFit/>
            </a:bodyPr>
            <a:lstStyle/>
            <a:p>
              <a:r>
                <a:rPr lang="en-US" sz="900" dirty="0">
                  <a:solidFill>
                    <a:schemeClr val="accent4"/>
                  </a:solidFill>
                </a:rPr>
                <a:t>Additional tier 1 capital</a:t>
              </a:r>
            </a:p>
          </p:txBody>
        </p:sp>
      </p:grpSp>
      <p:grpSp>
        <p:nvGrpSpPr>
          <p:cNvPr id="52" name="Grupo 51">
            <a:extLst>
              <a:ext uri="{FF2B5EF4-FFF2-40B4-BE49-F238E27FC236}">
                <a16:creationId xmlns="" xmlns:a16="http://schemas.microsoft.com/office/drawing/2014/main" id="{285384DD-238C-6A23-185A-449288F1CFA8}"/>
              </a:ext>
            </a:extLst>
          </p:cNvPr>
          <p:cNvGrpSpPr/>
          <p:nvPr/>
        </p:nvGrpSpPr>
        <p:grpSpPr>
          <a:xfrm>
            <a:off x="528150" y="3839853"/>
            <a:ext cx="5980146" cy="138500"/>
            <a:chOff x="528150" y="3747709"/>
            <a:chExt cx="5980146" cy="138500"/>
          </a:xfrm>
        </p:grpSpPr>
        <p:sp>
          <p:nvSpPr>
            <p:cNvPr id="44" name="Rectángulo 43">
              <a:extLst>
                <a:ext uri="{FF2B5EF4-FFF2-40B4-BE49-F238E27FC236}">
                  <a16:creationId xmlns="" xmlns:a16="http://schemas.microsoft.com/office/drawing/2014/main" id="{C497E4C3-53E9-26CD-C4FF-4B6C241EF1E6}"/>
                </a:ext>
              </a:extLst>
            </p:cNvPr>
            <p:cNvSpPr/>
            <p:nvPr/>
          </p:nvSpPr>
          <p:spPr>
            <a:xfrm>
              <a:off x="528150" y="3780958"/>
              <a:ext cx="720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a:extLst>
                <a:ext uri="{FF2B5EF4-FFF2-40B4-BE49-F238E27FC236}">
                  <a16:creationId xmlns="" xmlns:a16="http://schemas.microsoft.com/office/drawing/2014/main" id="{9E242135-0F0C-74E1-BA60-4B543375F79B}"/>
                </a:ext>
              </a:extLst>
            </p:cNvPr>
            <p:cNvSpPr txBox="1"/>
            <p:nvPr/>
          </p:nvSpPr>
          <p:spPr>
            <a:xfrm>
              <a:off x="647360" y="3747710"/>
              <a:ext cx="3120984" cy="138499"/>
            </a:xfrm>
            <a:prstGeom prst="rect">
              <a:avLst/>
            </a:prstGeom>
            <a:noFill/>
          </p:spPr>
          <p:txBody>
            <a:bodyPr wrap="square" lIns="0" tIns="0" rIns="0" bIns="0" rtlCol="0">
              <a:spAutoFit/>
            </a:bodyPr>
            <a:lstStyle/>
            <a:p>
              <a:r>
                <a:rPr lang="en-US" sz="900" dirty="0">
                  <a:solidFill>
                    <a:schemeClr val="accent4"/>
                  </a:solidFill>
                </a:rPr>
                <a:t>Capital conservation, countercyclical and other G-SIB buffers</a:t>
              </a:r>
            </a:p>
          </p:txBody>
        </p:sp>
        <p:sp>
          <p:nvSpPr>
            <p:cNvPr id="49" name="Rectángulo 48">
              <a:extLst>
                <a:ext uri="{FF2B5EF4-FFF2-40B4-BE49-F238E27FC236}">
                  <a16:creationId xmlns="" xmlns:a16="http://schemas.microsoft.com/office/drawing/2014/main" id="{3C3A1379-5C2D-B90C-3C98-E1990A4CEC0E}"/>
                </a:ext>
              </a:extLst>
            </p:cNvPr>
            <p:cNvSpPr/>
            <p:nvPr/>
          </p:nvSpPr>
          <p:spPr>
            <a:xfrm>
              <a:off x="3874888" y="3780958"/>
              <a:ext cx="72000" cy="72000"/>
            </a:xfrm>
            <a:prstGeom prst="rect">
              <a:avLst/>
            </a:prstGeom>
            <a:solidFill>
              <a:srgbClr val="48A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CuadroTexto 49">
              <a:extLst>
                <a:ext uri="{FF2B5EF4-FFF2-40B4-BE49-F238E27FC236}">
                  <a16:creationId xmlns="" xmlns:a16="http://schemas.microsoft.com/office/drawing/2014/main" id="{006440F6-DBBA-95BF-2367-AA63080B7C0B}"/>
                </a:ext>
              </a:extLst>
            </p:cNvPr>
            <p:cNvSpPr txBox="1"/>
            <p:nvPr/>
          </p:nvSpPr>
          <p:spPr>
            <a:xfrm>
              <a:off x="3990975" y="3747709"/>
              <a:ext cx="2517321" cy="138499"/>
            </a:xfrm>
            <a:prstGeom prst="rect">
              <a:avLst/>
            </a:prstGeom>
            <a:noFill/>
          </p:spPr>
          <p:txBody>
            <a:bodyPr wrap="square" lIns="0" tIns="0" rIns="0" bIns="0" rtlCol="0">
              <a:spAutoFit/>
            </a:bodyPr>
            <a:lstStyle/>
            <a:p>
              <a:r>
                <a:rPr lang="en-US" sz="900" dirty="0">
                  <a:solidFill>
                    <a:schemeClr val="accent4"/>
                  </a:solidFill>
                </a:rPr>
                <a:t>Unsecured, subordinated and other eligible debt</a:t>
              </a:r>
            </a:p>
          </p:txBody>
        </p:sp>
      </p:grpSp>
      <p:grpSp>
        <p:nvGrpSpPr>
          <p:cNvPr id="57" name="Grupo 56">
            <a:extLst>
              <a:ext uri="{FF2B5EF4-FFF2-40B4-BE49-F238E27FC236}">
                <a16:creationId xmlns="" xmlns:a16="http://schemas.microsoft.com/office/drawing/2014/main" id="{4FA5F732-328F-C526-EDA4-EAC171A566B6}"/>
              </a:ext>
            </a:extLst>
          </p:cNvPr>
          <p:cNvGrpSpPr/>
          <p:nvPr/>
        </p:nvGrpSpPr>
        <p:grpSpPr>
          <a:xfrm>
            <a:off x="751709" y="2044881"/>
            <a:ext cx="7776497" cy="1616074"/>
            <a:chOff x="751709" y="2044881"/>
            <a:chExt cx="7776497" cy="1616074"/>
          </a:xfrm>
        </p:grpSpPr>
        <p:sp>
          <p:nvSpPr>
            <p:cNvPr id="6" name="Rectángulo 5">
              <a:extLst>
                <a:ext uri="{FF2B5EF4-FFF2-40B4-BE49-F238E27FC236}">
                  <a16:creationId xmlns="" xmlns:a16="http://schemas.microsoft.com/office/drawing/2014/main" id="{93FBE8DF-EA36-BFA7-9559-B112867AD9AA}"/>
                </a:ext>
              </a:extLst>
            </p:cNvPr>
            <p:cNvSpPr/>
            <p:nvPr/>
          </p:nvSpPr>
          <p:spPr>
            <a:xfrm>
              <a:off x="1814626" y="2134329"/>
              <a:ext cx="723014" cy="2764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 xmlns:a16="http://schemas.microsoft.com/office/drawing/2014/main" id="{A55414BB-8007-2F0F-4A2E-F3F974AD69A2}"/>
                </a:ext>
              </a:extLst>
            </p:cNvPr>
            <p:cNvSpPr/>
            <p:nvPr/>
          </p:nvSpPr>
          <p:spPr>
            <a:xfrm>
              <a:off x="6694449" y="2100548"/>
              <a:ext cx="723014" cy="3102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ector recto 8">
              <a:extLst>
                <a:ext uri="{FF2B5EF4-FFF2-40B4-BE49-F238E27FC236}">
                  <a16:creationId xmlns="" xmlns:a16="http://schemas.microsoft.com/office/drawing/2014/main" id="{6A0AE49E-5E7E-B4F4-9BC9-DBE065D82308}"/>
                </a:ext>
              </a:extLst>
            </p:cNvPr>
            <p:cNvCxnSpPr/>
            <p:nvPr/>
          </p:nvCxnSpPr>
          <p:spPr>
            <a:xfrm>
              <a:off x="1816100" y="2421447"/>
              <a:ext cx="58737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 xmlns:a16="http://schemas.microsoft.com/office/drawing/2014/main" id="{4E84B6CA-8B18-AC82-EAFF-A8772080D6DA}"/>
                </a:ext>
              </a:extLst>
            </p:cNvPr>
            <p:cNvSpPr/>
            <p:nvPr/>
          </p:nvSpPr>
          <p:spPr>
            <a:xfrm>
              <a:off x="1814626" y="3095221"/>
              <a:ext cx="723014" cy="35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10">
              <a:extLst>
                <a:ext uri="{FF2B5EF4-FFF2-40B4-BE49-F238E27FC236}">
                  <a16:creationId xmlns="" xmlns:a16="http://schemas.microsoft.com/office/drawing/2014/main" id="{66E00586-2A98-616B-838E-EE0E9F067283}"/>
                </a:ext>
              </a:extLst>
            </p:cNvPr>
            <p:cNvCxnSpPr>
              <a:cxnSpLocks/>
            </p:cNvCxnSpPr>
            <p:nvPr/>
          </p:nvCxnSpPr>
          <p:spPr>
            <a:xfrm>
              <a:off x="1105786" y="3456497"/>
              <a:ext cx="634475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 xmlns:a16="http://schemas.microsoft.com/office/drawing/2014/main" id="{A3F22D8B-F42E-3DC0-75CA-DBFB790C063D}"/>
                </a:ext>
              </a:extLst>
            </p:cNvPr>
            <p:cNvSpPr/>
            <p:nvPr/>
          </p:nvSpPr>
          <p:spPr>
            <a:xfrm>
              <a:off x="4185979" y="3118009"/>
              <a:ext cx="723014" cy="334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 xmlns:a16="http://schemas.microsoft.com/office/drawing/2014/main" id="{7E5AFAFA-BDFF-87B0-C51D-9152D3889D08}"/>
                </a:ext>
              </a:extLst>
            </p:cNvPr>
            <p:cNvSpPr/>
            <p:nvPr/>
          </p:nvSpPr>
          <p:spPr>
            <a:xfrm>
              <a:off x="6694449" y="3126740"/>
              <a:ext cx="723014" cy="325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 xmlns:a16="http://schemas.microsoft.com/office/drawing/2014/main" id="{876B474F-83BE-C3C3-446D-6F7574C2D05D}"/>
                </a:ext>
              </a:extLst>
            </p:cNvPr>
            <p:cNvSpPr/>
            <p:nvPr/>
          </p:nvSpPr>
          <p:spPr>
            <a:xfrm>
              <a:off x="1814626" y="2972753"/>
              <a:ext cx="723014" cy="122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 xmlns:a16="http://schemas.microsoft.com/office/drawing/2014/main" id="{435BBBD6-B9F7-7D4F-B8F4-F6A1E89F3CE1}"/>
                </a:ext>
              </a:extLst>
            </p:cNvPr>
            <p:cNvSpPr/>
            <p:nvPr/>
          </p:nvSpPr>
          <p:spPr>
            <a:xfrm>
              <a:off x="4185979" y="2998315"/>
              <a:ext cx="723014" cy="122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 xmlns:a16="http://schemas.microsoft.com/office/drawing/2014/main" id="{857549B4-499B-1D65-9313-04A15259868B}"/>
                </a:ext>
              </a:extLst>
            </p:cNvPr>
            <p:cNvSpPr/>
            <p:nvPr/>
          </p:nvSpPr>
          <p:spPr>
            <a:xfrm>
              <a:off x="4185979" y="2820354"/>
              <a:ext cx="723014" cy="178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 xmlns:a16="http://schemas.microsoft.com/office/drawing/2014/main" id="{F683EC3B-3623-8ED6-D50D-DC1B439C8A18}"/>
                </a:ext>
              </a:extLst>
            </p:cNvPr>
            <p:cNvSpPr/>
            <p:nvPr/>
          </p:nvSpPr>
          <p:spPr>
            <a:xfrm>
              <a:off x="1814626" y="2803684"/>
              <a:ext cx="723014" cy="1669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 xmlns:a16="http://schemas.microsoft.com/office/drawing/2014/main" id="{F3E9CDCE-51FD-FD63-EBE5-BF5628AA5BEA}"/>
                </a:ext>
              </a:extLst>
            </p:cNvPr>
            <p:cNvSpPr/>
            <p:nvPr/>
          </p:nvSpPr>
          <p:spPr>
            <a:xfrm>
              <a:off x="4185979" y="2425428"/>
              <a:ext cx="723014" cy="393932"/>
            </a:xfrm>
            <a:prstGeom prst="rect">
              <a:avLst/>
            </a:prstGeom>
            <a:solidFill>
              <a:srgbClr val="48A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a:extLst>
                <a:ext uri="{FF2B5EF4-FFF2-40B4-BE49-F238E27FC236}">
                  <a16:creationId xmlns="" xmlns:a16="http://schemas.microsoft.com/office/drawing/2014/main" id="{9CAA42A2-EC81-F503-3F6F-07D8E6487F5C}"/>
                </a:ext>
              </a:extLst>
            </p:cNvPr>
            <p:cNvSpPr txBox="1"/>
            <p:nvPr/>
          </p:nvSpPr>
          <p:spPr>
            <a:xfrm>
              <a:off x="1061078" y="2142247"/>
              <a:ext cx="962634" cy="246221"/>
            </a:xfrm>
            <a:prstGeom prst="rect">
              <a:avLst/>
            </a:prstGeom>
            <a:noFill/>
          </p:spPr>
          <p:txBody>
            <a:bodyPr wrap="square" lIns="0" tIns="0" rIns="0" bIns="0" rtlCol="0">
              <a:spAutoFit/>
            </a:bodyPr>
            <a:lstStyle/>
            <a:p>
              <a:r>
                <a:rPr lang="en-US" sz="800" b="1" dirty="0">
                  <a:solidFill>
                    <a:schemeClr val="accent4"/>
                  </a:solidFill>
                </a:rPr>
                <a:t>Capital buffers</a:t>
              </a:r>
              <a:br>
                <a:rPr lang="en-US" sz="800" b="1" dirty="0">
                  <a:solidFill>
                    <a:schemeClr val="accent4"/>
                  </a:solidFill>
                </a:rPr>
              </a:br>
              <a:r>
                <a:rPr lang="en-US" sz="800" dirty="0">
                  <a:solidFill>
                    <a:schemeClr val="accent4"/>
                  </a:solidFill>
                </a:rPr>
                <a:t>3.5%-8.5%</a:t>
              </a:r>
            </a:p>
          </p:txBody>
        </p:sp>
        <p:sp>
          <p:nvSpPr>
            <p:cNvPr id="25" name="CuadroTexto 24">
              <a:extLst>
                <a:ext uri="{FF2B5EF4-FFF2-40B4-BE49-F238E27FC236}">
                  <a16:creationId xmlns="" xmlns:a16="http://schemas.microsoft.com/office/drawing/2014/main" id="{4A754D39-B0EF-DA20-1624-454F46298378}"/>
                </a:ext>
              </a:extLst>
            </p:cNvPr>
            <p:cNvSpPr txBox="1"/>
            <p:nvPr/>
          </p:nvSpPr>
          <p:spPr>
            <a:xfrm>
              <a:off x="2579594" y="2044881"/>
              <a:ext cx="1137109" cy="369332"/>
            </a:xfrm>
            <a:prstGeom prst="rect">
              <a:avLst/>
            </a:prstGeom>
            <a:noFill/>
          </p:spPr>
          <p:txBody>
            <a:bodyPr wrap="square" lIns="0" tIns="0" rIns="0" bIns="0" rtlCol="0">
              <a:spAutoFit/>
            </a:bodyPr>
            <a:lstStyle/>
            <a:p>
              <a:r>
                <a:rPr lang="en-US" sz="800" dirty="0">
                  <a:solidFill>
                    <a:schemeClr val="accent4"/>
                  </a:solidFill>
                </a:rPr>
                <a:t>Capital conservation,</a:t>
              </a:r>
              <a:br>
                <a:rPr lang="en-US" sz="800" dirty="0">
                  <a:solidFill>
                    <a:schemeClr val="accent4"/>
                  </a:solidFill>
                </a:rPr>
              </a:br>
              <a:r>
                <a:rPr lang="en-US" sz="800" dirty="0">
                  <a:solidFill>
                    <a:schemeClr val="accent4"/>
                  </a:solidFill>
                </a:rPr>
                <a:t>countercyclical and other G-SIB buffers</a:t>
              </a:r>
            </a:p>
          </p:txBody>
        </p:sp>
        <p:sp>
          <p:nvSpPr>
            <p:cNvPr id="26" name="CuadroTexto 25">
              <a:extLst>
                <a:ext uri="{FF2B5EF4-FFF2-40B4-BE49-F238E27FC236}">
                  <a16:creationId xmlns="" xmlns:a16="http://schemas.microsoft.com/office/drawing/2014/main" id="{1448DDCF-552B-DB99-71F7-035FB3E2BA81}"/>
                </a:ext>
              </a:extLst>
            </p:cNvPr>
            <p:cNvSpPr txBox="1"/>
            <p:nvPr/>
          </p:nvSpPr>
          <p:spPr>
            <a:xfrm>
              <a:off x="770639" y="2711116"/>
              <a:ext cx="962634" cy="369332"/>
            </a:xfrm>
            <a:prstGeom prst="rect">
              <a:avLst/>
            </a:prstGeom>
            <a:noFill/>
          </p:spPr>
          <p:txBody>
            <a:bodyPr wrap="square" lIns="0" tIns="0" rIns="0" bIns="0" rtlCol="0">
              <a:spAutoFit/>
            </a:bodyPr>
            <a:lstStyle/>
            <a:p>
              <a:pPr algn="r"/>
              <a:r>
                <a:rPr lang="en-US" sz="800" b="1" dirty="0">
                  <a:solidFill>
                    <a:schemeClr val="accent4"/>
                  </a:solidFill>
                </a:rPr>
                <a:t>Minimum capital requirement</a:t>
              </a:r>
              <a:br>
                <a:rPr lang="en-US" sz="800" b="1" dirty="0">
                  <a:solidFill>
                    <a:schemeClr val="accent4"/>
                  </a:solidFill>
                </a:rPr>
              </a:br>
              <a:r>
                <a:rPr lang="en-US" sz="800" dirty="0">
                  <a:solidFill>
                    <a:schemeClr val="accent4"/>
                  </a:solidFill>
                </a:rPr>
                <a:t>8.0%</a:t>
              </a:r>
            </a:p>
          </p:txBody>
        </p:sp>
        <p:sp>
          <p:nvSpPr>
            <p:cNvPr id="27" name="CuadroTexto 26">
              <a:extLst>
                <a:ext uri="{FF2B5EF4-FFF2-40B4-BE49-F238E27FC236}">
                  <a16:creationId xmlns="" xmlns:a16="http://schemas.microsoft.com/office/drawing/2014/main" id="{C4FB5B6B-B18A-5FA0-3443-ED1C7986F752}"/>
                </a:ext>
              </a:extLst>
            </p:cNvPr>
            <p:cNvSpPr txBox="1"/>
            <p:nvPr/>
          </p:nvSpPr>
          <p:spPr>
            <a:xfrm>
              <a:off x="751709" y="3145710"/>
              <a:ext cx="962634" cy="246221"/>
            </a:xfrm>
            <a:prstGeom prst="rect">
              <a:avLst/>
            </a:prstGeom>
            <a:noFill/>
          </p:spPr>
          <p:txBody>
            <a:bodyPr wrap="square" lIns="0" tIns="0" rIns="0" bIns="0" rtlCol="0">
              <a:spAutoFit/>
            </a:bodyPr>
            <a:lstStyle/>
            <a:p>
              <a:pPr algn="r"/>
              <a:r>
                <a:rPr lang="en-US" sz="800" dirty="0">
                  <a:solidFill>
                    <a:schemeClr val="accent4"/>
                  </a:solidFill>
                </a:rPr>
                <a:t>Core tier 1 capital 4.5%</a:t>
              </a:r>
            </a:p>
          </p:txBody>
        </p:sp>
        <p:sp>
          <p:nvSpPr>
            <p:cNvPr id="29" name="Abrir corchete 28">
              <a:extLst>
                <a:ext uri="{FF2B5EF4-FFF2-40B4-BE49-F238E27FC236}">
                  <a16:creationId xmlns="" xmlns:a16="http://schemas.microsoft.com/office/drawing/2014/main" id="{7FD1F86F-DC3E-8EAE-7E4F-F66CC00F9CD1}"/>
                </a:ext>
              </a:extLst>
            </p:cNvPr>
            <p:cNvSpPr/>
            <p:nvPr/>
          </p:nvSpPr>
          <p:spPr>
            <a:xfrm>
              <a:off x="1755895" y="3094360"/>
              <a:ext cx="56959" cy="348015"/>
            </a:xfrm>
            <a:prstGeom prst="leftBracket">
              <a:avLst/>
            </a:prstGeom>
            <a:ln>
              <a:solidFill>
                <a:srgbClr val="BDBD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 name="CuadroTexto 29">
              <a:extLst>
                <a:ext uri="{FF2B5EF4-FFF2-40B4-BE49-F238E27FC236}">
                  <a16:creationId xmlns="" xmlns:a16="http://schemas.microsoft.com/office/drawing/2014/main" id="{872A4372-BB64-0ED3-B4C6-E1C868063FF3}"/>
                </a:ext>
              </a:extLst>
            </p:cNvPr>
            <p:cNvSpPr txBox="1"/>
            <p:nvPr/>
          </p:nvSpPr>
          <p:spPr>
            <a:xfrm>
              <a:off x="2640029" y="3028737"/>
              <a:ext cx="470957" cy="369332"/>
            </a:xfrm>
            <a:prstGeom prst="rect">
              <a:avLst/>
            </a:prstGeom>
            <a:noFill/>
          </p:spPr>
          <p:txBody>
            <a:bodyPr wrap="square" lIns="0" tIns="0" rIns="0" bIns="0" rtlCol="0">
              <a:spAutoFit/>
            </a:bodyPr>
            <a:lstStyle/>
            <a:p>
              <a:r>
                <a:rPr lang="en-US" sz="800" dirty="0">
                  <a:solidFill>
                    <a:schemeClr val="accent4"/>
                  </a:solidFill>
                </a:rPr>
                <a:t>Tier 1 </a:t>
              </a:r>
              <a:br>
                <a:rPr lang="en-US" sz="800" dirty="0">
                  <a:solidFill>
                    <a:schemeClr val="accent4"/>
                  </a:solidFill>
                </a:rPr>
              </a:br>
              <a:r>
                <a:rPr lang="en-US" sz="800" dirty="0">
                  <a:solidFill>
                    <a:schemeClr val="accent4"/>
                  </a:solidFill>
                </a:rPr>
                <a:t>capital </a:t>
              </a:r>
              <a:br>
                <a:rPr lang="en-US" sz="800" dirty="0">
                  <a:solidFill>
                    <a:schemeClr val="accent4"/>
                  </a:solidFill>
                </a:rPr>
              </a:br>
              <a:r>
                <a:rPr lang="en-US" sz="800" dirty="0">
                  <a:solidFill>
                    <a:schemeClr val="accent4"/>
                  </a:solidFill>
                </a:rPr>
                <a:t>Ratio 6%</a:t>
              </a:r>
            </a:p>
          </p:txBody>
        </p:sp>
        <p:sp>
          <p:nvSpPr>
            <p:cNvPr id="31" name="Abrir corchete 30">
              <a:extLst>
                <a:ext uri="{FF2B5EF4-FFF2-40B4-BE49-F238E27FC236}">
                  <a16:creationId xmlns="" xmlns:a16="http://schemas.microsoft.com/office/drawing/2014/main" id="{D9ADC69B-0547-31B7-4069-AC16D35F0294}"/>
                </a:ext>
              </a:extLst>
            </p:cNvPr>
            <p:cNvSpPr/>
            <p:nvPr/>
          </p:nvSpPr>
          <p:spPr>
            <a:xfrm rot="10800000">
              <a:off x="2543345" y="2978553"/>
              <a:ext cx="62666" cy="463821"/>
            </a:xfrm>
            <a:prstGeom prst="leftBracket">
              <a:avLst/>
            </a:prstGeom>
            <a:ln>
              <a:solidFill>
                <a:srgbClr val="BDBD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2" name="Abrir corchete 31">
              <a:extLst>
                <a:ext uri="{FF2B5EF4-FFF2-40B4-BE49-F238E27FC236}">
                  <a16:creationId xmlns="" xmlns:a16="http://schemas.microsoft.com/office/drawing/2014/main" id="{33F5F006-D275-9594-39A1-142F12ED9B4C}"/>
                </a:ext>
              </a:extLst>
            </p:cNvPr>
            <p:cNvSpPr/>
            <p:nvPr/>
          </p:nvSpPr>
          <p:spPr>
            <a:xfrm rot="10800000">
              <a:off x="3032059" y="2758102"/>
              <a:ext cx="62667" cy="676547"/>
            </a:xfrm>
            <a:prstGeom prst="leftBracket">
              <a:avLst/>
            </a:prstGeom>
            <a:ln>
              <a:solidFill>
                <a:srgbClr val="BDBD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3" name="CuadroTexto 32">
              <a:extLst>
                <a:ext uri="{FF2B5EF4-FFF2-40B4-BE49-F238E27FC236}">
                  <a16:creationId xmlns="" xmlns:a16="http://schemas.microsoft.com/office/drawing/2014/main" id="{51F5161B-AAE3-0550-6AFC-A45E12ACF72B}"/>
                </a:ext>
              </a:extLst>
            </p:cNvPr>
            <p:cNvSpPr txBox="1"/>
            <p:nvPr/>
          </p:nvSpPr>
          <p:spPr>
            <a:xfrm>
              <a:off x="3116425" y="2915972"/>
              <a:ext cx="524473" cy="369332"/>
            </a:xfrm>
            <a:prstGeom prst="rect">
              <a:avLst/>
            </a:prstGeom>
            <a:noFill/>
          </p:spPr>
          <p:txBody>
            <a:bodyPr wrap="square" lIns="0" tIns="0" rIns="0" bIns="0" rtlCol="0">
              <a:spAutoFit/>
            </a:bodyPr>
            <a:lstStyle/>
            <a:p>
              <a:r>
                <a:rPr lang="en-US" sz="800" dirty="0">
                  <a:solidFill>
                    <a:schemeClr val="accent4"/>
                  </a:solidFill>
                </a:rPr>
                <a:t>Capital adequacy </a:t>
              </a:r>
              <a:br>
                <a:rPr lang="en-US" sz="800" dirty="0">
                  <a:solidFill>
                    <a:schemeClr val="accent4"/>
                  </a:solidFill>
                </a:rPr>
              </a:br>
              <a:r>
                <a:rPr lang="en-US" sz="800" dirty="0">
                  <a:solidFill>
                    <a:schemeClr val="accent4"/>
                  </a:solidFill>
                </a:rPr>
                <a:t>Ratio 8%</a:t>
              </a:r>
            </a:p>
          </p:txBody>
        </p:sp>
        <p:sp>
          <p:nvSpPr>
            <p:cNvPr id="34" name="Rectángulo 33">
              <a:extLst>
                <a:ext uri="{FF2B5EF4-FFF2-40B4-BE49-F238E27FC236}">
                  <a16:creationId xmlns="" xmlns:a16="http://schemas.microsoft.com/office/drawing/2014/main" id="{D85E8A1A-384B-1B92-E904-45902359A545}"/>
                </a:ext>
              </a:extLst>
            </p:cNvPr>
            <p:cNvSpPr/>
            <p:nvPr/>
          </p:nvSpPr>
          <p:spPr>
            <a:xfrm>
              <a:off x="6694449" y="2998315"/>
              <a:ext cx="723014" cy="122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 xmlns:a16="http://schemas.microsoft.com/office/drawing/2014/main" id="{4F5ED7E7-2D96-2592-32FB-69AB1AC27CBA}"/>
                </a:ext>
              </a:extLst>
            </p:cNvPr>
            <p:cNvSpPr/>
            <p:nvPr/>
          </p:nvSpPr>
          <p:spPr>
            <a:xfrm>
              <a:off x="6694449" y="2820354"/>
              <a:ext cx="723014" cy="178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 xmlns:a16="http://schemas.microsoft.com/office/drawing/2014/main" id="{D86A2114-F5E2-B871-CE78-EA792F8F2EC6}"/>
                </a:ext>
              </a:extLst>
            </p:cNvPr>
            <p:cNvSpPr/>
            <p:nvPr/>
          </p:nvSpPr>
          <p:spPr>
            <a:xfrm>
              <a:off x="6694449" y="2431778"/>
              <a:ext cx="723014" cy="393932"/>
            </a:xfrm>
            <a:prstGeom prst="rect">
              <a:avLst/>
            </a:prstGeom>
            <a:solidFill>
              <a:srgbClr val="48A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Abrir corchete 36">
              <a:extLst>
                <a:ext uri="{FF2B5EF4-FFF2-40B4-BE49-F238E27FC236}">
                  <a16:creationId xmlns="" xmlns:a16="http://schemas.microsoft.com/office/drawing/2014/main" id="{E25682E3-52BA-67CD-7E15-844CDB651FF6}"/>
                </a:ext>
              </a:extLst>
            </p:cNvPr>
            <p:cNvSpPr/>
            <p:nvPr/>
          </p:nvSpPr>
          <p:spPr>
            <a:xfrm rot="10800000">
              <a:off x="4928284" y="2445152"/>
              <a:ext cx="75516" cy="358529"/>
            </a:xfrm>
            <a:prstGeom prst="leftBracket">
              <a:avLst/>
            </a:prstGeom>
            <a:ln>
              <a:solidFill>
                <a:srgbClr val="BDBD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 name="CuadroTexto 37">
              <a:extLst>
                <a:ext uri="{FF2B5EF4-FFF2-40B4-BE49-F238E27FC236}">
                  <a16:creationId xmlns="" xmlns:a16="http://schemas.microsoft.com/office/drawing/2014/main" id="{8ADDE55F-2AEE-D558-0B43-D909D51842FA}"/>
                </a:ext>
              </a:extLst>
            </p:cNvPr>
            <p:cNvSpPr txBox="1"/>
            <p:nvPr/>
          </p:nvSpPr>
          <p:spPr>
            <a:xfrm>
              <a:off x="5048768" y="2437565"/>
              <a:ext cx="953407" cy="492443"/>
            </a:xfrm>
            <a:prstGeom prst="rect">
              <a:avLst/>
            </a:prstGeom>
            <a:noFill/>
          </p:spPr>
          <p:txBody>
            <a:bodyPr wrap="square" lIns="0" tIns="0" rIns="0" bIns="0" rtlCol="0">
              <a:spAutoFit/>
            </a:bodyPr>
            <a:lstStyle/>
            <a:p>
              <a:r>
                <a:rPr lang="en-US" sz="800" dirty="0">
                  <a:solidFill>
                    <a:schemeClr val="accent4"/>
                  </a:solidFill>
                </a:rPr>
                <a:t>Equal to or greater than 33% of minimum TLAC requirement</a:t>
              </a:r>
            </a:p>
          </p:txBody>
        </p:sp>
        <p:sp>
          <p:nvSpPr>
            <p:cNvPr id="40" name="CuadroTexto 39">
              <a:extLst>
                <a:ext uri="{FF2B5EF4-FFF2-40B4-BE49-F238E27FC236}">
                  <a16:creationId xmlns="" xmlns:a16="http://schemas.microsoft.com/office/drawing/2014/main" id="{DB6C0F5C-EA84-F99F-C514-EC897B888F5D}"/>
                </a:ext>
              </a:extLst>
            </p:cNvPr>
            <p:cNvSpPr txBox="1"/>
            <p:nvPr/>
          </p:nvSpPr>
          <p:spPr>
            <a:xfrm>
              <a:off x="7574799" y="2659570"/>
              <a:ext cx="953407" cy="369332"/>
            </a:xfrm>
            <a:prstGeom prst="rect">
              <a:avLst/>
            </a:prstGeom>
            <a:noFill/>
          </p:spPr>
          <p:txBody>
            <a:bodyPr wrap="square" lIns="0" tIns="0" rIns="0" bIns="0" rtlCol="0">
              <a:spAutoFit/>
            </a:bodyPr>
            <a:lstStyle/>
            <a:p>
              <a:r>
                <a:rPr lang="en-US" sz="800" dirty="0">
                  <a:solidFill>
                    <a:schemeClr val="accent4"/>
                  </a:solidFill>
                </a:rPr>
                <a:t>TLAC requirement &amp; Capital buffers</a:t>
              </a:r>
              <a:br>
                <a:rPr lang="en-US" sz="800" dirty="0">
                  <a:solidFill>
                    <a:schemeClr val="accent4"/>
                  </a:solidFill>
                </a:rPr>
              </a:br>
              <a:r>
                <a:rPr lang="en-US" sz="800" dirty="0">
                  <a:solidFill>
                    <a:schemeClr val="accent4"/>
                  </a:solidFill>
                </a:rPr>
                <a:t>19.5%-26.5%</a:t>
              </a:r>
            </a:p>
          </p:txBody>
        </p:sp>
        <p:sp>
          <p:nvSpPr>
            <p:cNvPr id="41" name="CuadroTexto 40">
              <a:extLst>
                <a:ext uri="{FF2B5EF4-FFF2-40B4-BE49-F238E27FC236}">
                  <a16:creationId xmlns="" xmlns:a16="http://schemas.microsoft.com/office/drawing/2014/main" id="{2D43853D-C698-ACDD-8491-387031D80C6D}"/>
                </a:ext>
              </a:extLst>
            </p:cNvPr>
            <p:cNvSpPr txBox="1"/>
            <p:nvPr/>
          </p:nvSpPr>
          <p:spPr>
            <a:xfrm>
              <a:off x="1171061" y="3522456"/>
              <a:ext cx="1809341" cy="138499"/>
            </a:xfrm>
            <a:prstGeom prst="rect">
              <a:avLst/>
            </a:prstGeom>
            <a:noFill/>
          </p:spPr>
          <p:txBody>
            <a:bodyPr wrap="square" lIns="0" tIns="0" rIns="0" bIns="0" rtlCol="0">
              <a:spAutoFit/>
            </a:bodyPr>
            <a:lstStyle/>
            <a:p>
              <a:pPr algn="ctr"/>
              <a:r>
                <a:rPr lang="en-US" sz="900" dirty="0">
                  <a:solidFill>
                    <a:schemeClr val="accent4"/>
                  </a:solidFill>
                </a:rPr>
                <a:t>Basel Capital Requirements</a:t>
              </a:r>
            </a:p>
          </p:txBody>
        </p:sp>
        <p:sp>
          <p:nvSpPr>
            <p:cNvPr id="42" name="CuadroTexto 41">
              <a:extLst>
                <a:ext uri="{FF2B5EF4-FFF2-40B4-BE49-F238E27FC236}">
                  <a16:creationId xmlns="" xmlns:a16="http://schemas.microsoft.com/office/drawing/2014/main" id="{F044E63D-6F3B-3EF7-9529-B31637E98C38}"/>
                </a:ext>
              </a:extLst>
            </p:cNvPr>
            <p:cNvSpPr txBox="1"/>
            <p:nvPr/>
          </p:nvSpPr>
          <p:spPr>
            <a:xfrm>
              <a:off x="3990975" y="3497583"/>
              <a:ext cx="1111250" cy="144000"/>
            </a:xfrm>
            <a:prstGeom prst="rect">
              <a:avLst/>
            </a:prstGeom>
            <a:noFill/>
          </p:spPr>
          <p:txBody>
            <a:bodyPr wrap="square" lIns="0" tIns="0" rIns="0" bIns="0" rtlCol="0">
              <a:spAutoFit/>
            </a:bodyPr>
            <a:lstStyle/>
            <a:p>
              <a:pPr algn="ctr"/>
              <a:r>
                <a:rPr lang="en-US" sz="900" dirty="0">
                  <a:solidFill>
                    <a:schemeClr val="accent4"/>
                  </a:solidFill>
                </a:rPr>
                <a:t>TLAC Requirements</a:t>
              </a:r>
            </a:p>
          </p:txBody>
        </p:sp>
        <p:sp>
          <p:nvSpPr>
            <p:cNvPr id="43" name="CuadroTexto 42">
              <a:extLst>
                <a:ext uri="{FF2B5EF4-FFF2-40B4-BE49-F238E27FC236}">
                  <a16:creationId xmlns="" xmlns:a16="http://schemas.microsoft.com/office/drawing/2014/main" id="{0FA6870B-44D8-758B-BE25-F4BDB31ABD18}"/>
                </a:ext>
              </a:extLst>
            </p:cNvPr>
            <p:cNvSpPr txBox="1"/>
            <p:nvPr/>
          </p:nvSpPr>
          <p:spPr>
            <a:xfrm>
              <a:off x="5947537" y="3512719"/>
              <a:ext cx="2222500" cy="138499"/>
            </a:xfrm>
            <a:prstGeom prst="rect">
              <a:avLst/>
            </a:prstGeom>
            <a:noFill/>
          </p:spPr>
          <p:txBody>
            <a:bodyPr wrap="square" lIns="0" tIns="0" rIns="0" bIns="0" rtlCol="0">
              <a:spAutoFit/>
            </a:bodyPr>
            <a:lstStyle/>
            <a:p>
              <a:r>
                <a:rPr lang="en-US" sz="900" dirty="0">
                  <a:solidFill>
                    <a:schemeClr val="accent4"/>
                  </a:solidFill>
                </a:rPr>
                <a:t>TLAC requirement &amp; Capital Buffers</a:t>
              </a:r>
            </a:p>
          </p:txBody>
        </p:sp>
        <p:sp>
          <p:nvSpPr>
            <p:cNvPr id="54" name="Abrir corchete 53">
              <a:extLst>
                <a:ext uri="{FF2B5EF4-FFF2-40B4-BE49-F238E27FC236}">
                  <a16:creationId xmlns="" xmlns:a16="http://schemas.microsoft.com/office/drawing/2014/main" id="{05E79A51-3F63-07DF-66FB-72729420EC96}"/>
                </a:ext>
              </a:extLst>
            </p:cNvPr>
            <p:cNvSpPr/>
            <p:nvPr/>
          </p:nvSpPr>
          <p:spPr>
            <a:xfrm rot="10800000">
              <a:off x="7450545" y="2114160"/>
              <a:ext cx="45719" cy="1328211"/>
            </a:xfrm>
            <a:prstGeom prst="leftBracket">
              <a:avLst/>
            </a:prstGeom>
            <a:ln>
              <a:solidFill>
                <a:srgbClr val="BDBD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extLst>
      <p:ext uri="{BB962C8B-B14F-4D97-AF65-F5344CB8AC3E}">
        <p14:creationId xmlns:p14="http://schemas.microsoft.com/office/powerpoint/2010/main" val="744707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Banks’ liquidity remained adequate</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a:t>The PBOC has accelerated the pace of net liquidity injection given the slow economic growth during 2022. Excess reserve ratio remained at 2.1% in Q4 2022, 10 basis points higher than a year ago, indicating that liquidity in the banking system remain adequate after the PBOC cut the RRR and benchmark interest rate. </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CHINA PBOC ACCELERATED OPEN MARKET OPERATIONS IN THE SECOND HALF YEAR</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EXCESS RESERVE INDICATES THAT LIQUIDITY IN THE BANKING SYSTEM REMAIN ADEQUATE</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Bloomberg &amp; BBVA </a:t>
            </a:r>
            <a:r>
              <a:rPr lang="es-ES" dirty="0" err="1"/>
              <a:t>Research</a:t>
            </a:r>
            <a:endParaRPr lang="es-ES" dirty="0"/>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CBRIC &amp; BBVA Research</a:t>
            </a:r>
          </a:p>
        </p:txBody>
      </p:sp>
      <p:pic>
        <p:nvPicPr>
          <p:cNvPr id="8" name="Imagen 7">
            <a:extLst>
              <a:ext uri="{FF2B5EF4-FFF2-40B4-BE49-F238E27FC236}">
                <a16:creationId xmlns="" xmlns:a16="http://schemas.microsoft.com/office/drawing/2014/main" id="{E7EBA2AE-839E-F646-B3BB-02475982CC1A}"/>
              </a:ext>
            </a:extLst>
          </p:cNvPr>
          <p:cNvPicPr>
            <a:picLocks noChangeAspect="1"/>
          </p:cNvPicPr>
          <p:nvPr/>
        </p:nvPicPr>
        <p:blipFill>
          <a:blip r:embed="rId2"/>
          <a:stretch>
            <a:fillRect/>
          </a:stretch>
        </p:blipFill>
        <p:spPr>
          <a:xfrm>
            <a:off x="501506" y="1708149"/>
            <a:ext cx="3962543" cy="2447925"/>
          </a:xfrm>
          <a:prstGeom prst="rect">
            <a:avLst/>
          </a:prstGeom>
        </p:spPr>
      </p:pic>
      <p:pic>
        <p:nvPicPr>
          <p:cNvPr id="7" name="Imagen 6">
            <a:extLst>
              <a:ext uri="{FF2B5EF4-FFF2-40B4-BE49-F238E27FC236}">
                <a16:creationId xmlns="" xmlns:a16="http://schemas.microsoft.com/office/drawing/2014/main" id="{C82466EB-790F-5B75-F36C-7B336973B830}"/>
              </a:ext>
            </a:extLst>
          </p:cNvPr>
          <p:cNvPicPr>
            <a:picLocks noChangeAspect="1"/>
          </p:cNvPicPr>
          <p:nvPr/>
        </p:nvPicPr>
        <p:blipFill>
          <a:blip r:embed="rId3"/>
          <a:stretch>
            <a:fillRect/>
          </a:stretch>
        </p:blipFill>
        <p:spPr>
          <a:xfrm>
            <a:off x="5041877" y="1720164"/>
            <a:ext cx="3932261" cy="2447925"/>
          </a:xfrm>
          <a:prstGeom prst="rect">
            <a:avLst/>
          </a:prstGeom>
        </p:spPr>
      </p:pic>
    </p:spTree>
    <p:extLst>
      <p:ext uri="{BB962C8B-B14F-4D97-AF65-F5344CB8AC3E}">
        <p14:creationId xmlns:p14="http://schemas.microsoft.com/office/powerpoint/2010/main" val="606591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Small banks’ reliance on negotiable certificates of deposits (NCDs) as funding source decreased</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609684"/>
            <a:ext cx="8473538" cy="369332"/>
          </a:xfrm>
        </p:spPr>
        <p:txBody>
          <a:bodyPr/>
          <a:lstStyle/>
          <a:p>
            <a:pPr marL="0" indent="0"/>
            <a:r>
              <a:rPr lang="en-US" dirty="0"/>
              <a:t>Small banks reduced their reliance on interbank negotiable certificates of deposits (NCDs), which alleviated the concern that cross-holdings of bank securities among financial </a:t>
            </a:r>
            <a:r>
              <a:rPr lang="en-US" dirty="0" smtClean="0"/>
              <a:t>institutions </a:t>
            </a:r>
            <a:r>
              <a:rPr lang="en-US" dirty="0"/>
              <a:t>will trigger crisis contagion during market distress.</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8317370" cy="184666"/>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BALANCE OF COMMERCIAL BANKS ISSUED  NCDs BY BANK TYPES</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Shanghai Clearing House &amp; BBVA Research</a:t>
            </a:r>
          </a:p>
        </p:txBody>
      </p:sp>
      <p:pic>
        <p:nvPicPr>
          <p:cNvPr id="6" name="Imagen 5">
            <a:extLst>
              <a:ext uri="{FF2B5EF4-FFF2-40B4-BE49-F238E27FC236}">
                <a16:creationId xmlns="" xmlns:a16="http://schemas.microsoft.com/office/drawing/2014/main" id="{74149FE6-F0AA-5A27-79E4-A2142A05B0CB}"/>
              </a:ext>
            </a:extLst>
          </p:cNvPr>
          <p:cNvPicPr>
            <a:picLocks noChangeAspect="1"/>
          </p:cNvPicPr>
          <p:nvPr/>
        </p:nvPicPr>
        <p:blipFill>
          <a:blip r:embed="rId2"/>
          <a:stretch>
            <a:fillRect/>
          </a:stretch>
        </p:blipFill>
        <p:spPr>
          <a:xfrm>
            <a:off x="497233" y="1705271"/>
            <a:ext cx="8480271" cy="2450804"/>
          </a:xfrm>
          <a:prstGeom prst="rect">
            <a:avLst/>
          </a:prstGeom>
        </p:spPr>
      </p:pic>
    </p:spTree>
    <p:extLst>
      <p:ext uri="{BB962C8B-B14F-4D97-AF65-F5344CB8AC3E}">
        <p14:creationId xmlns:p14="http://schemas.microsoft.com/office/powerpoint/2010/main" val="2090046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28868DFC-5C4E-4B7F-7F04-3F760325C4F4}"/>
              </a:ext>
            </a:extLst>
          </p:cNvPr>
          <p:cNvSpPr/>
          <p:nvPr/>
        </p:nvSpPr>
        <p:spPr>
          <a:xfrm>
            <a:off x="485775" y="1203325"/>
            <a:ext cx="1728000" cy="504825"/>
          </a:xfrm>
          <a:prstGeom prst="rect">
            <a:avLst/>
          </a:prstGeom>
          <a:gradFill>
            <a:gsLst>
              <a:gs pos="0">
                <a:schemeClr val="bg1"/>
              </a:gs>
              <a:gs pos="100000">
                <a:schemeClr val="bg1">
                  <a:lumMod val="95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Título"/>
          <p:cNvSpPr>
            <a:spLocks noGrp="1"/>
          </p:cNvSpPr>
          <p:nvPr>
            <p:ph type="title"/>
          </p:nvPr>
        </p:nvSpPr>
        <p:spPr>
          <a:xfrm>
            <a:off x="473010" y="406726"/>
            <a:ext cx="7764210" cy="606148"/>
          </a:xfrm>
        </p:spPr>
        <p:txBody>
          <a:bodyPr/>
          <a:lstStyle/>
          <a:p>
            <a:r>
              <a:rPr lang="en-US" dirty="0"/>
              <a:t>Banking sector enter 2023 with greater headwinds</a:t>
            </a:r>
          </a:p>
        </p:txBody>
      </p:sp>
      <p:sp>
        <p:nvSpPr>
          <p:cNvPr id="2" name="Google Shape;98;p13">
            <a:extLst>
              <a:ext uri="{FF2B5EF4-FFF2-40B4-BE49-F238E27FC236}">
                <a16:creationId xmlns="" xmlns:a16="http://schemas.microsoft.com/office/drawing/2014/main" id="{CE48F984-469E-88FC-17C1-70448E191DCA}"/>
              </a:ext>
            </a:extLst>
          </p:cNvPr>
          <p:cNvSpPr txBox="1"/>
          <p:nvPr/>
        </p:nvSpPr>
        <p:spPr>
          <a:xfrm>
            <a:off x="926803" y="1359861"/>
            <a:ext cx="1073205" cy="184666"/>
          </a:xfrm>
          <a:prstGeom prst="rect">
            <a:avLst/>
          </a:prstGeom>
          <a:noFill/>
          <a:ln>
            <a:noFill/>
          </a:ln>
        </p:spPr>
        <p:txBody>
          <a:bodyPr spcFirstLastPara="1" wrap="square" lIns="0" tIns="0" rIns="0" bIns="0" anchor="t" anchorCtr="0">
            <a:spAutoFit/>
          </a:bodyPr>
          <a:lstStyle/>
          <a:p>
            <a:pPr>
              <a:buSzPts val="1400"/>
            </a:pPr>
            <a:r>
              <a:rPr lang="en-US" sz="1200" b="1" dirty="0">
                <a:solidFill>
                  <a:schemeClr val="tx1"/>
                </a:solidFill>
              </a:rPr>
              <a:t>Asset growth </a:t>
            </a:r>
          </a:p>
        </p:txBody>
      </p:sp>
      <p:sp>
        <p:nvSpPr>
          <p:cNvPr id="6" name="Google Shape;98;p13">
            <a:extLst>
              <a:ext uri="{FF2B5EF4-FFF2-40B4-BE49-F238E27FC236}">
                <a16:creationId xmlns="" xmlns:a16="http://schemas.microsoft.com/office/drawing/2014/main" id="{E21C828F-50B1-2642-AE0C-F80EB4EACF99}"/>
              </a:ext>
            </a:extLst>
          </p:cNvPr>
          <p:cNvSpPr txBox="1"/>
          <p:nvPr/>
        </p:nvSpPr>
        <p:spPr>
          <a:xfrm>
            <a:off x="2289813" y="1209286"/>
            <a:ext cx="6684310" cy="923330"/>
          </a:xfrm>
          <a:prstGeom prst="rect">
            <a:avLst/>
          </a:prstGeom>
          <a:noFill/>
          <a:ln>
            <a:noFill/>
          </a:ln>
        </p:spPr>
        <p:txBody>
          <a:bodyPr spcFirstLastPara="1" wrap="square" lIns="0" tIns="0" rIns="0" bIns="0" anchor="t" anchorCtr="0">
            <a:spAutoFit/>
          </a:bodyPr>
          <a:lstStyle/>
          <a:p>
            <a:r>
              <a:rPr lang="en-US" sz="1200" dirty="0">
                <a:solidFill>
                  <a:schemeClr val="bg2"/>
                </a:solidFill>
              </a:rPr>
              <a:t>Asset growth is likely to continue its growth in 2023, albeit at a slower pace, as the government pushes large lenders to extend new credit to infrastructure and unfinished property projects. Loan growth will picked up next year as Chinese banks pledged billions in credit support to help struggling developers. Corporate lending is likely to dominate the sector’s loan growth in the 2023, while loan demand from households and the private sector is subject to uncertainties. </a:t>
            </a:r>
          </a:p>
        </p:txBody>
      </p:sp>
      <p:pic>
        <p:nvPicPr>
          <p:cNvPr id="7" name="Imagen 17" descr="Icono&#10;&#10;Descripción generada automáticamente">
            <a:extLst>
              <a:ext uri="{FF2B5EF4-FFF2-40B4-BE49-F238E27FC236}">
                <a16:creationId xmlns="" xmlns:a16="http://schemas.microsoft.com/office/drawing/2014/main" id="{8DE80DD3-7185-3507-5C5E-7775A8C6E81A}"/>
              </a:ext>
            </a:extLst>
          </p:cNvPr>
          <p:cNvPicPr>
            <a:picLocks noChangeAspect="1"/>
          </p:cNvPicPr>
          <p:nvPr/>
        </p:nvPicPr>
        <p:blipFill>
          <a:blip r:embed="rId2"/>
          <a:stretch>
            <a:fillRect/>
          </a:stretch>
        </p:blipFill>
        <p:spPr>
          <a:xfrm>
            <a:off x="564405" y="1257611"/>
            <a:ext cx="315402" cy="328479"/>
          </a:xfrm>
          <a:prstGeom prst="rect">
            <a:avLst/>
          </a:prstGeom>
        </p:spPr>
      </p:pic>
      <p:sp>
        <p:nvSpPr>
          <p:cNvPr id="5" name="Rectángulo 4">
            <a:extLst>
              <a:ext uri="{FF2B5EF4-FFF2-40B4-BE49-F238E27FC236}">
                <a16:creationId xmlns="" xmlns:a16="http://schemas.microsoft.com/office/drawing/2014/main" id="{1EB6DE28-7012-EDE3-1387-8FCBA1377480}"/>
              </a:ext>
            </a:extLst>
          </p:cNvPr>
          <p:cNvSpPr/>
          <p:nvPr/>
        </p:nvSpPr>
        <p:spPr>
          <a:xfrm>
            <a:off x="485775" y="2320937"/>
            <a:ext cx="1728000" cy="504825"/>
          </a:xfrm>
          <a:prstGeom prst="rect">
            <a:avLst/>
          </a:prstGeom>
          <a:gradFill>
            <a:gsLst>
              <a:gs pos="0">
                <a:schemeClr val="bg1"/>
              </a:gs>
              <a:gs pos="100000">
                <a:schemeClr val="bg1">
                  <a:lumMod val="95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Google Shape;98;p13">
            <a:extLst>
              <a:ext uri="{FF2B5EF4-FFF2-40B4-BE49-F238E27FC236}">
                <a16:creationId xmlns="" xmlns:a16="http://schemas.microsoft.com/office/drawing/2014/main" id="{DB584F18-13A9-208C-1E9F-2CB5A6E71187}"/>
              </a:ext>
            </a:extLst>
          </p:cNvPr>
          <p:cNvSpPr txBox="1"/>
          <p:nvPr/>
        </p:nvSpPr>
        <p:spPr>
          <a:xfrm>
            <a:off x="926803" y="2477473"/>
            <a:ext cx="1073205" cy="184666"/>
          </a:xfrm>
          <a:prstGeom prst="rect">
            <a:avLst/>
          </a:prstGeom>
          <a:noFill/>
          <a:ln>
            <a:noFill/>
          </a:ln>
        </p:spPr>
        <p:txBody>
          <a:bodyPr spcFirstLastPara="1" wrap="square" lIns="0" tIns="0" rIns="0" bIns="0" anchor="t" anchorCtr="0">
            <a:spAutoFit/>
          </a:bodyPr>
          <a:lstStyle/>
          <a:p>
            <a:pPr>
              <a:buSzPts val="1400"/>
            </a:pPr>
            <a:r>
              <a:rPr lang="en-US" sz="1200" b="1" dirty="0">
                <a:solidFill>
                  <a:schemeClr val="tx1"/>
                </a:solidFill>
              </a:rPr>
              <a:t>Asset quality  </a:t>
            </a:r>
          </a:p>
        </p:txBody>
      </p:sp>
      <p:sp>
        <p:nvSpPr>
          <p:cNvPr id="10" name="Google Shape;98;p13">
            <a:extLst>
              <a:ext uri="{FF2B5EF4-FFF2-40B4-BE49-F238E27FC236}">
                <a16:creationId xmlns="" xmlns:a16="http://schemas.microsoft.com/office/drawing/2014/main" id="{09E2FABF-2252-A792-C6E5-4288FD818820}"/>
              </a:ext>
            </a:extLst>
          </p:cNvPr>
          <p:cNvSpPr txBox="1"/>
          <p:nvPr/>
        </p:nvSpPr>
        <p:spPr>
          <a:xfrm>
            <a:off x="2289813" y="2221602"/>
            <a:ext cx="6684310" cy="738664"/>
          </a:xfrm>
          <a:prstGeom prst="rect">
            <a:avLst/>
          </a:prstGeom>
          <a:noFill/>
          <a:ln>
            <a:noFill/>
          </a:ln>
        </p:spPr>
        <p:txBody>
          <a:bodyPr spcFirstLastPara="1" wrap="square" lIns="0" tIns="0" rIns="0" bIns="0" anchor="t" anchorCtr="0">
            <a:spAutoFit/>
          </a:bodyPr>
          <a:lstStyle/>
          <a:p>
            <a:r>
              <a:rPr lang="en-US" sz="1200" dirty="0">
                <a:solidFill>
                  <a:schemeClr val="bg2"/>
                </a:solidFill>
              </a:rPr>
              <a:t>Banks’ NPL ratios will likely increase moderately in 2023 as asset risks are rising amid a deteriorating operation environment. Large banks have built strong loan loss reserves, while some smaller regional banks continue to be under more pressure as they have greater exposure to property-related businesses.</a:t>
            </a:r>
          </a:p>
        </p:txBody>
      </p:sp>
      <p:pic>
        <p:nvPicPr>
          <p:cNvPr id="11" name="Imagen 22" descr="Icono&#10;&#10;Descripción generada automáticamente">
            <a:extLst>
              <a:ext uri="{FF2B5EF4-FFF2-40B4-BE49-F238E27FC236}">
                <a16:creationId xmlns="" xmlns:a16="http://schemas.microsoft.com/office/drawing/2014/main" id="{D9705806-F258-8503-C668-D6049913BA14}"/>
              </a:ext>
            </a:extLst>
          </p:cNvPr>
          <p:cNvPicPr preferRelativeResize="0">
            <a:picLocks/>
          </p:cNvPicPr>
          <p:nvPr/>
        </p:nvPicPr>
        <p:blipFill>
          <a:blip r:embed="rId3"/>
          <a:stretch>
            <a:fillRect/>
          </a:stretch>
        </p:blipFill>
        <p:spPr>
          <a:xfrm>
            <a:off x="542106" y="2382606"/>
            <a:ext cx="360000" cy="374400"/>
          </a:xfrm>
          <a:prstGeom prst="rect">
            <a:avLst/>
          </a:prstGeom>
        </p:spPr>
      </p:pic>
      <p:sp>
        <p:nvSpPr>
          <p:cNvPr id="23" name="Google Shape;98;p13">
            <a:extLst>
              <a:ext uri="{FF2B5EF4-FFF2-40B4-BE49-F238E27FC236}">
                <a16:creationId xmlns="" xmlns:a16="http://schemas.microsoft.com/office/drawing/2014/main" id="{56D0C21F-3C89-99A9-EE0B-9F8737AB7845}"/>
              </a:ext>
            </a:extLst>
          </p:cNvPr>
          <p:cNvSpPr txBox="1"/>
          <p:nvPr/>
        </p:nvSpPr>
        <p:spPr>
          <a:xfrm>
            <a:off x="2289813" y="3049252"/>
            <a:ext cx="6684310" cy="923330"/>
          </a:xfrm>
          <a:prstGeom prst="rect">
            <a:avLst/>
          </a:prstGeom>
          <a:noFill/>
          <a:ln>
            <a:noFill/>
          </a:ln>
        </p:spPr>
        <p:txBody>
          <a:bodyPr spcFirstLastPara="1" wrap="square" lIns="0" tIns="0" rIns="0" bIns="0" anchor="t" anchorCtr="0">
            <a:spAutoFit/>
          </a:bodyPr>
          <a:lstStyle/>
          <a:p>
            <a:r>
              <a:rPr lang="en-US" sz="1200" dirty="0">
                <a:solidFill>
                  <a:schemeClr val="bg2"/>
                </a:solidFill>
              </a:rPr>
              <a:t>We expect banks’ profitability to underperform in 2023, as most banks have lowered corporate and mortgage loan lending rates amid the authorities’ call to lower companies’ and homebuyer’s funding cost. In addition, banks will continue to write off bad debts at a pace faster than before. The authorities will carefully manage the liquidity of interbank market, which can partially offset the adverse impact of narrowing net interest rate margin. </a:t>
            </a:r>
          </a:p>
        </p:txBody>
      </p:sp>
      <p:sp>
        <p:nvSpPr>
          <p:cNvPr id="24" name="Rectángulo 23">
            <a:extLst>
              <a:ext uri="{FF2B5EF4-FFF2-40B4-BE49-F238E27FC236}">
                <a16:creationId xmlns="" xmlns:a16="http://schemas.microsoft.com/office/drawing/2014/main" id="{36388432-D507-7905-CA3F-FFB7DB1781BE}"/>
              </a:ext>
            </a:extLst>
          </p:cNvPr>
          <p:cNvSpPr/>
          <p:nvPr/>
        </p:nvSpPr>
        <p:spPr>
          <a:xfrm>
            <a:off x="485775" y="3010865"/>
            <a:ext cx="1728000" cy="504825"/>
          </a:xfrm>
          <a:prstGeom prst="rect">
            <a:avLst/>
          </a:prstGeom>
          <a:gradFill>
            <a:gsLst>
              <a:gs pos="0">
                <a:schemeClr val="bg1"/>
              </a:gs>
              <a:gs pos="100000">
                <a:schemeClr val="bg1">
                  <a:lumMod val="95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Google Shape;98;p13">
            <a:extLst>
              <a:ext uri="{FF2B5EF4-FFF2-40B4-BE49-F238E27FC236}">
                <a16:creationId xmlns="" xmlns:a16="http://schemas.microsoft.com/office/drawing/2014/main" id="{BAFAC29D-BA42-E98C-C540-E2BD1B70E3F7}"/>
              </a:ext>
            </a:extLst>
          </p:cNvPr>
          <p:cNvSpPr txBox="1"/>
          <p:nvPr/>
        </p:nvSpPr>
        <p:spPr>
          <a:xfrm>
            <a:off x="926803" y="3167401"/>
            <a:ext cx="1073205" cy="184666"/>
          </a:xfrm>
          <a:prstGeom prst="rect">
            <a:avLst/>
          </a:prstGeom>
          <a:noFill/>
          <a:ln>
            <a:noFill/>
          </a:ln>
        </p:spPr>
        <p:txBody>
          <a:bodyPr spcFirstLastPara="1" wrap="square" lIns="0" tIns="0" rIns="0" bIns="0" anchor="t" anchorCtr="0">
            <a:spAutoFit/>
          </a:bodyPr>
          <a:lstStyle/>
          <a:p>
            <a:pPr>
              <a:buSzPts val="1400"/>
            </a:pPr>
            <a:r>
              <a:rPr lang="en-US" sz="1200" b="1" dirty="0">
                <a:solidFill>
                  <a:schemeClr val="tx1"/>
                </a:solidFill>
              </a:rPr>
              <a:t>Profitability</a:t>
            </a:r>
          </a:p>
        </p:txBody>
      </p:sp>
      <p:pic>
        <p:nvPicPr>
          <p:cNvPr id="26" name="Imagen 25" descr="Icono&#10;&#10;Descripción generada automáticamente">
            <a:extLst>
              <a:ext uri="{FF2B5EF4-FFF2-40B4-BE49-F238E27FC236}">
                <a16:creationId xmlns="" xmlns:a16="http://schemas.microsoft.com/office/drawing/2014/main" id="{A0B04B9E-679B-353D-2A01-36032CA211DB}"/>
              </a:ext>
            </a:extLst>
          </p:cNvPr>
          <p:cNvPicPr preferRelativeResize="0">
            <a:picLocks noChangeAspect="1"/>
          </p:cNvPicPr>
          <p:nvPr/>
        </p:nvPicPr>
        <p:blipFill>
          <a:blip r:embed="rId4"/>
          <a:stretch>
            <a:fillRect/>
          </a:stretch>
        </p:blipFill>
        <p:spPr>
          <a:xfrm>
            <a:off x="542106" y="3132797"/>
            <a:ext cx="360000" cy="253874"/>
          </a:xfrm>
          <a:prstGeom prst="rect">
            <a:avLst/>
          </a:prstGeom>
        </p:spPr>
      </p:pic>
      <p:sp>
        <p:nvSpPr>
          <p:cNvPr id="27" name="Rectángulo 26">
            <a:extLst>
              <a:ext uri="{FF2B5EF4-FFF2-40B4-BE49-F238E27FC236}">
                <a16:creationId xmlns="" xmlns:a16="http://schemas.microsoft.com/office/drawing/2014/main" id="{1A682E93-F3E9-A03B-19A5-E64EA02D1019}"/>
              </a:ext>
            </a:extLst>
          </p:cNvPr>
          <p:cNvSpPr/>
          <p:nvPr/>
        </p:nvSpPr>
        <p:spPr>
          <a:xfrm>
            <a:off x="485775" y="4067930"/>
            <a:ext cx="1728000" cy="360001"/>
          </a:xfrm>
          <a:prstGeom prst="rect">
            <a:avLst/>
          </a:prstGeom>
          <a:gradFill>
            <a:gsLst>
              <a:gs pos="0">
                <a:schemeClr val="bg1"/>
              </a:gs>
              <a:gs pos="100000">
                <a:schemeClr val="bg1">
                  <a:lumMod val="95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Google Shape;98;p13">
            <a:extLst>
              <a:ext uri="{FF2B5EF4-FFF2-40B4-BE49-F238E27FC236}">
                <a16:creationId xmlns="" xmlns:a16="http://schemas.microsoft.com/office/drawing/2014/main" id="{FDFB22A4-D66A-9290-E33E-C1DA7541AF91}"/>
              </a:ext>
            </a:extLst>
          </p:cNvPr>
          <p:cNvSpPr txBox="1"/>
          <p:nvPr/>
        </p:nvSpPr>
        <p:spPr>
          <a:xfrm>
            <a:off x="926803" y="4155597"/>
            <a:ext cx="1073205" cy="184666"/>
          </a:xfrm>
          <a:prstGeom prst="rect">
            <a:avLst/>
          </a:prstGeom>
          <a:noFill/>
          <a:ln>
            <a:noFill/>
          </a:ln>
        </p:spPr>
        <p:txBody>
          <a:bodyPr spcFirstLastPara="1" wrap="square" lIns="0" tIns="0" rIns="0" bIns="0" anchor="t" anchorCtr="0">
            <a:spAutoFit/>
          </a:bodyPr>
          <a:lstStyle/>
          <a:p>
            <a:pPr>
              <a:buSzPts val="1400"/>
            </a:pPr>
            <a:r>
              <a:rPr lang="en-US" sz="1200" b="1" dirty="0">
                <a:solidFill>
                  <a:schemeClr val="tx1"/>
                </a:solidFill>
              </a:rPr>
              <a:t>Capitalization</a:t>
            </a:r>
          </a:p>
        </p:txBody>
      </p:sp>
      <p:sp>
        <p:nvSpPr>
          <p:cNvPr id="29" name="Rectángulo 28">
            <a:extLst>
              <a:ext uri="{FF2B5EF4-FFF2-40B4-BE49-F238E27FC236}">
                <a16:creationId xmlns="" xmlns:a16="http://schemas.microsoft.com/office/drawing/2014/main" id="{A56F7BF7-AA0F-095B-7FD9-B7E50FF40427}"/>
              </a:ext>
            </a:extLst>
          </p:cNvPr>
          <p:cNvSpPr/>
          <p:nvPr/>
        </p:nvSpPr>
        <p:spPr>
          <a:xfrm>
            <a:off x="485775" y="4522418"/>
            <a:ext cx="1728000" cy="369332"/>
          </a:xfrm>
          <a:prstGeom prst="rect">
            <a:avLst/>
          </a:prstGeom>
          <a:gradFill>
            <a:gsLst>
              <a:gs pos="0">
                <a:schemeClr val="bg1"/>
              </a:gs>
              <a:gs pos="100000">
                <a:schemeClr val="bg1">
                  <a:lumMod val="95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Google Shape;98;p13">
            <a:extLst>
              <a:ext uri="{FF2B5EF4-FFF2-40B4-BE49-F238E27FC236}">
                <a16:creationId xmlns="" xmlns:a16="http://schemas.microsoft.com/office/drawing/2014/main" id="{B828ACEE-C107-B5D8-66C7-C39D6E954E73}"/>
              </a:ext>
            </a:extLst>
          </p:cNvPr>
          <p:cNvSpPr txBox="1"/>
          <p:nvPr/>
        </p:nvSpPr>
        <p:spPr>
          <a:xfrm>
            <a:off x="926803" y="4614751"/>
            <a:ext cx="1242251" cy="184666"/>
          </a:xfrm>
          <a:prstGeom prst="rect">
            <a:avLst/>
          </a:prstGeom>
          <a:noFill/>
          <a:ln>
            <a:noFill/>
          </a:ln>
        </p:spPr>
        <p:txBody>
          <a:bodyPr spcFirstLastPara="1" wrap="square" lIns="0" tIns="0" rIns="0" bIns="0" anchor="t" anchorCtr="0">
            <a:spAutoFit/>
          </a:bodyPr>
          <a:lstStyle/>
          <a:p>
            <a:pPr>
              <a:buSzPts val="1400"/>
            </a:pPr>
            <a:r>
              <a:rPr lang="en-US" sz="1200" b="1" dirty="0">
                <a:solidFill>
                  <a:schemeClr val="tx1"/>
                </a:solidFill>
              </a:rPr>
              <a:t>Shadow banking </a:t>
            </a:r>
          </a:p>
        </p:txBody>
      </p:sp>
      <p:pic>
        <p:nvPicPr>
          <p:cNvPr id="31" name="Imagen 30" descr="Icono&#10;&#10;Descripción generada automáticamente">
            <a:extLst>
              <a:ext uri="{FF2B5EF4-FFF2-40B4-BE49-F238E27FC236}">
                <a16:creationId xmlns="" xmlns:a16="http://schemas.microsoft.com/office/drawing/2014/main" id="{06B7FAE9-A2FB-8138-93E4-939F48BC507E}"/>
              </a:ext>
            </a:extLst>
          </p:cNvPr>
          <p:cNvPicPr preferRelativeResize="0">
            <a:picLocks noChangeAspect="1"/>
          </p:cNvPicPr>
          <p:nvPr/>
        </p:nvPicPr>
        <p:blipFill>
          <a:blip r:embed="rId5"/>
          <a:stretch>
            <a:fillRect/>
          </a:stretch>
        </p:blipFill>
        <p:spPr>
          <a:xfrm>
            <a:off x="542106" y="4067930"/>
            <a:ext cx="360000" cy="360000"/>
          </a:xfrm>
          <a:prstGeom prst="rect">
            <a:avLst/>
          </a:prstGeom>
        </p:spPr>
      </p:pic>
      <p:pic>
        <p:nvPicPr>
          <p:cNvPr id="32" name="Imagen 18" descr="Icono&#10;&#10;Descripción generada automáticamente">
            <a:extLst>
              <a:ext uri="{FF2B5EF4-FFF2-40B4-BE49-F238E27FC236}">
                <a16:creationId xmlns="" xmlns:a16="http://schemas.microsoft.com/office/drawing/2014/main" id="{E668FA3E-627B-8FC6-8D8D-AA373BEE00B9}"/>
              </a:ext>
            </a:extLst>
          </p:cNvPr>
          <p:cNvPicPr preferRelativeResize="0">
            <a:picLocks/>
          </p:cNvPicPr>
          <p:nvPr/>
        </p:nvPicPr>
        <p:blipFill>
          <a:blip r:embed="rId6"/>
          <a:stretch>
            <a:fillRect/>
          </a:stretch>
        </p:blipFill>
        <p:spPr>
          <a:xfrm>
            <a:off x="542106" y="4519884"/>
            <a:ext cx="360000" cy="374400"/>
          </a:xfrm>
          <a:prstGeom prst="rect">
            <a:avLst/>
          </a:prstGeom>
        </p:spPr>
      </p:pic>
      <p:sp>
        <p:nvSpPr>
          <p:cNvPr id="33" name="Google Shape;98;p13">
            <a:extLst>
              <a:ext uri="{FF2B5EF4-FFF2-40B4-BE49-F238E27FC236}">
                <a16:creationId xmlns="" xmlns:a16="http://schemas.microsoft.com/office/drawing/2014/main" id="{F52A3521-6FB7-D760-BB0B-8EED4A90DADC}"/>
              </a:ext>
            </a:extLst>
          </p:cNvPr>
          <p:cNvSpPr txBox="1"/>
          <p:nvPr/>
        </p:nvSpPr>
        <p:spPr>
          <a:xfrm>
            <a:off x="2289813" y="4061567"/>
            <a:ext cx="6684310" cy="369332"/>
          </a:xfrm>
          <a:prstGeom prst="rect">
            <a:avLst/>
          </a:prstGeom>
          <a:noFill/>
          <a:ln>
            <a:noFill/>
          </a:ln>
        </p:spPr>
        <p:txBody>
          <a:bodyPr spcFirstLastPara="1" wrap="square" lIns="0" tIns="0" rIns="0" bIns="0" anchor="t" anchorCtr="0">
            <a:spAutoFit/>
          </a:bodyPr>
          <a:lstStyle/>
          <a:p>
            <a:r>
              <a:rPr lang="en-US" sz="1200" dirty="0">
                <a:solidFill>
                  <a:schemeClr val="bg2"/>
                </a:solidFill>
              </a:rPr>
              <a:t>Banks need to replenish capital through perpetual bond and equity issuance in support of their credit expansion. </a:t>
            </a:r>
          </a:p>
        </p:txBody>
      </p:sp>
      <p:sp>
        <p:nvSpPr>
          <p:cNvPr id="34" name="Google Shape;98;p13">
            <a:extLst>
              <a:ext uri="{FF2B5EF4-FFF2-40B4-BE49-F238E27FC236}">
                <a16:creationId xmlns="" xmlns:a16="http://schemas.microsoft.com/office/drawing/2014/main" id="{EE1A45C2-4B1A-FAA3-AF0D-50E0C8963CAA}"/>
              </a:ext>
            </a:extLst>
          </p:cNvPr>
          <p:cNvSpPr txBox="1"/>
          <p:nvPr/>
        </p:nvSpPr>
        <p:spPr>
          <a:xfrm>
            <a:off x="2289813" y="4519884"/>
            <a:ext cx="6685120" cy="369332"/>
          </a:xfrm>
          <a:prstGeom prst="rect">
            <a:avLst/>
          </a:prstGeom>
          <a:noFill/>
          <a:ln>
            <a:noFill/>
          </a:ln>
        </p:spPr>
        <p:txBody>
          <a:bodyPr spcFirstLastPara="1" wrap="square" lIns="0" tIns="0" rIns="0" bIns="0" anchor="t" anchorCtr="0">
            <a:spAutoFit/>
          </a:bodyPr>
          <a:lstStyle/>
          <a:p>
            <a:r>
              <a:rPr lang="en-US" sz="1200" dirty="0">
                <a:solidFill>
                  <a:schemeClr val="bg2"/>
                </a:solidFill>
              </a:rPr>
              <a:t>Shadow banking assets will retreat further amid strict regulatory supervision. Interconnectedness between banks and NBFIs is set to </a:t>
            </a:r>
            <a:r>
              <a:rPr lang="en-US" sz="1200" dirty="0" smtClean="0">
                <a:solidFill>
                  <a:schemeClr val="bg2"/>
                </a:solidFill>
              </a:rPr>
              <a:t>decline </a:t>
            </a:r>
            <a:r>
              <a:rPr lang="en-US" sz="1200" dirty="0">
                <a:solidFill>
                  <a:schemeClr val="bg2"/>
                </a:solidFill>
              </a:rPr>
              <a:t>further in 2023.</a:t>
            </a:r>
          </a:p>
        </p:txBody>
      </p:sp>
    </p:spTree>
    <p:extLst>
      <p:ext uri="{BB962C8B-B14F-4D97-AF65-F5344CB8AC3E}">
        <p14:creationId xmlns:p14="http://schemas.microsoft.com/office/powerpoint/2010/main" val="229653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6" name="3 CuadroTexto"/>
          <p:cNvSpPr txBox="1"/>
          <p:nvPr/>
        </p:nvSpPr>
        <p:spPr>
          <a:xfrm>
            <a:off x="485775" y="1256749"/>
            <a:ext cx="2513827" cy="1135856"/>
          </a:xfrm>
          <a:prstGeom prst="rect">
            <a:avLst/>
          </a:prstGeom>
          <a:noFill/>
        </p:spPr>
        <p:txBody>
          <a:bodyPr wrap="square" lIns="0" tIns="0" rIns="0" bIns="0" rtlCol="0">
            <a:noAutofit/>
          </a:bodyPr>
          <a:lstStyle/>
          <a:p>
            <a:pPr>
              <a:spcBef>
                <a:spcPts val="1350"/>
              </a:spcBef>
              <a:buSzPct val="70000"/>
            </a:pPr>
            <a:r>
              <a:rPr lang="en-US" sz="1200" dirty="0">
                <a:solidFill>
                  <a:schemeClr val="bg2"/>
                </a:solidFill>
                <a:latin typeface="Arial" panose="020B0604020202020204" pitchFamily="34" charset="0"/>
                <a:cs typeface="Arial" panose="020B0604020202020204" pitchFamily="34" charset="0"/>
              </a:rPr>
              <a:t>Aggregate credit growth remained subdued in 2022 amid a slowing economy, while new bank lending rebounded to a record high </a:t>
            </a:r>
            <a:r>
              <a:rPr lang="es-ES" altLang="zh-CN" sz="1200" dirty="0">
                <a:solidFill>
                  <a:schemeClr val="bg2"/>
                </a:solidFill>
                <a:latin typeface="Arial" panose="020B0604020202020204" pitchFamily="34" charset="0"/>
                <a:cs typeface="Arial" panose="020B0604020202020204" pitchFamily="34" charset="0"/>
              </a:rPr>
              <a:t>in </a:t>
            </a:r>
            <a:r>
              <a:rPr lang="es-ES" altLang="zh-CN" sz="1200" dirty="0" err="1">
                <a:solidFill>
                  <a:schemeClr val="bg2"/>
                </a:solidFill>
                <a:latin typeface="Arial" panose="020B0604020202020204" pitchFamily="34" charset="0"/>
                <a:cs typeface="Arial" panose="020B0604020202020204" pitchFamily="34" charset="0"/>
              </a:rPr>
              <a:t>January</a:t>
            </a:r>
            <a:r>
              <a:rPr lang="es-ES" altLang="zh-CN" sz="1200" dirty="0">
                <a:solidFill>
                  <a:schemeClr val="bg2"/>
                </a:solidFill>
                <a:latin typeface="Arial" panose="020B0604020202020204" pitchFamily="34" charset="0"/>
                <a:cs typeface="Arial" panose="020B0604020202020204" pitchFamily="34" charset="0"/>
              </a:rPr>
              <a:t> 2023 </a:t>
            </a:r>
            <a:r>
              <a:rPr lang="es-ES" altLang="zh-CN" sz="1200" dirty="0" err="1">
                <a:solidFill>
                  <a:schemeClr val="bg2"/>
                </a:solidFill>
                <a:latin typeface="Arial" panose="020B0604020202020204" pitchFamily="34" charset="0"/>
                <a:cs typeface="Arial" panose="020B0604020202020204" pitchFamily="34" charset="0"/>
              </a:rPr>
              <a:t>thanks</a:t>
            </a:r>
            <a:r>
              <a:rPr lang="es-ES" altLang="zh-CN" sz="1200" dirty="0">
                <a:solidFill>
                  <a:schemeClr val="bg2"/>
                </a:solidFill>
                <a:latin typeface="Arial" panose="020B0604020202020204" pitchFamily="34" charset="0"/>
                <a:cs typeface="Arial" panose="020B0604020202020204" pitchFamily="34" charset="0"/>
              </a:rPr>
              <a:t> </a:t>
            </a:r>
            <a:r>
              <a:rPr lang="en-US" sz="1200" dirty="0">
                <a:solidFill>
                  <a:schemeClr val="bg2"/>
                </a:solidFill>
                <a:latin typeface="Arial" panose="020B0604020202020204" pitchFamily="34" charset="0"/>
                <a:cs typeface="Arial" panose="020B0604020202020204" pitchFamily="34" charset="0"/>
              </a:rPr>
              <a:t>to the exit of Zero COVID policy.</a:t>
            </a:r>
          </a:p>
        </p:txBody>
      </p:sp>
      <p:sp>
        <p:nvSpPr>
          <p:cNvPr id="13" name="43 Paralelogramo"/>
          <p:cNvSpPr/>
          <p:nvPr/>
        </p:nvSpPr>
        <p:spPr>
          <a:xfrm>
            <a:off x="485775" y="1181543"/>
            <a:ext cx="1678014" cy="36000"/>
          </a:xfrm>
          <a:prstGeom prst="parallelogram">
            <a:avLst>
              <a:gd name="adj" fmla="val 132528"/>
            </a:avLst>
          </a:prstGeom>
          <a:solidFill>
            <a:schemeClr val="accent3"/>
          </a:solidFill>
        </p:spPr>
        <p:txBody>
          <a:bodyPr wrap="none" lIns="0" tIns="0" rIns="0" bIns="0" rtlCol="0" anchor="ctr">
            <a:noAutofit/>
          </a:bodyPr>
          <a:lstStyle/>
          <a:p>
            <a:pPr algn="ctr"/>
            <a:endParaRPr lang="es-ES_tradnl" sz="1200" b="1" dirty="0">
              <a:solidFill>
                <a:schemeClr val="bg1"/>
              </a:solidFill>
            </a:endParaRPr>
          </a:p>
        </p:txBody>
      </p:sp>
      <p:sp>
        <p:nvSpPr>
          <p:cNvPr id="7" name="3 CuadroTexto"/>
          <p:cNvSpPr txBox="1"/>
          <p:nvPr/>
        </p:nvSpPr>
        <p:spPr>
          <a:xfrm>
            <a:off x="3522041" y="1293023"/>
            <a:ext cx="2284723" cy="1200150"/>
          </a:xfrm>
          <a:prstGeom prst="rect">
            <a:avLst/>
          </a:prstGeom>
          <a:noFill/>
        </p:spPr>
        <p:txBody>
          <a:bodyPr wrap="square" lIns="0" tIns="0" rIns="0" bIns="0" rtlCol="0">
            <a:noAutofit/>
          </a:bodyPr>
          <a:lstStyle/>
          <a:p>
            <a:pPr>
              <a:spcBef>
                <a:spcPts val="1350"/>
              </a:spcBef>
              <a:buSzPct val="70000"/>
            </a:pPr>
            <a:r>
              <a:rPr lang="en-US" sz="1200" dirty="0">
                <a:solidFill>
                  <a:schemeClr val="bg2"/>
                </a:solidFill>
                <a:latin typeface="Arial" panose="020B0604020202020204" pitchFamily="34" charset="0"/>
                <a:cs typeface="Arial" panose="020B0604020202020204" pitchFamily="34" charset="0"/>
              </a:rPr>
              <a:t>Bank assets growth saw a faster expansion in response to regulators’ renewed call for more credit support to corporate borrowers. </a:t>
            </a:r>
          </a:p>
        </p:txBody>
      </p:sp>
      <p:sp>
        <p:nvSpPr>
          <p:cNvPr id="14" name="43 Paralelogramo"/>
          <p:cNvSpPr/>
          <p:nvPr/>
        </p:nvSpPr>
        <p:spPr>
          <a:xfrm>
            <a:off x="3522040" y="1193672"/>
            <a:ext cx="1655452" cy="36000"/>
          </a:xfrm>
          <a:prstGeom prst="parallelogram">
            <a:avLst>
              <a:gd name="adj" fmla="val 132528"/>
            </a:avLst>
          </a:prstGeom>
          <a:solidFill>
            <a:schemeClr val="accent3"/>
          </a:solidFill>
        </p:spPr>
        <p:txBody>
          <a:bodyPr wrap="none" lIns="0" tIns="0" rIns="0" bIns="0" rtlCol="0" anchor="ctr">
            <a:noAutofit/>
          </a:bodyPr>
          <a:lstStyle/>
          <a:p>
            <a:pPr algn="ctr"/>
            <a:endParaRPr lang="es-ES_tradnl" sz="1200" b="1" dirty="0">
              <a:solidFill>
                <a:schemeClr val="bg1"/>
              </a:solidFill>
            </a:endParaRPr>
          </a:p>
        </p:txBody>
      </p:sp>
      <p:sp>
        <p:nvSpPr>
          <p:cNvPr id="8" name="3 CuadroTexto"/>
          <p:cNvSpPr txBox="1"/>
          <p:nvPr/>
        </p:nvSpPr>
        <p:spPr>
          <a:xfrm>
            <a:off x="469930" y="2944295"/>
            <a:ext cx="1811712" cy="1419318"/>
          </a:xfrm>
          <a:prstGeom prst="rect">
            <a:avLst/>
          </a:prstGeom>
          <a:noFill/>
        </p:spPr>
        <p:txBody>
          <a:bodyPr wrap="square" lIns="0" tIns="0" rIns="0" bIns="0" rtlCol="0">
            <a:noAutofit/>
          </a:bodyPr>
          <a:lstStyle/>
          <a:p>
            <a:pPr>
              <a:spcBef>
                <a:spcPts val="1350"/>
              </a:spcBef>
              <a:buSzPct val="70000"/>
            </a:pPr>
            <a:r>
              <a:rPr lang="en-US" sz="1200" dirty="0" smtClean="0">
                <a:solidFill>
                  <a:schemeClr val="bg2"/>
                </a:solidFill>
                <a:latin typeface="Arial" panose="020B0604020202020204" pitchFamily="34" charset="0"/>
                <a:cs typeface="Arial" panose="020B0604020202020204" pitchFamily="34" charset="0"/>
              </a:rPr>
              <a:t>The NPL ratio declined as banks’ sustained disposal of bad loans. However, non-performing loan formation remain</a:t>
            </a:r>
            <a:r>
              <a:rPr lang="es-ES" altLang="zh-CN" sz="1200" dirty="0" smtClean="0">
                <a:solidFill>
                  <a:schemeClr val="bg2"/>
                </a:solidFill>
                <a:latin typeface="Arial" panose="020B0604020202020204" pitchFamily="34" charset="0"/>
                <a:cs typeface="Arial" panose="020B0604020202020204" pitchFamily="34" charset="0"/>
              </a:rPr>
              <a:t>s</a:t>
            </a:r>
            <a:r>
              <a:rPr lang="en-US" sz="1200" dirty="0" smtClean="0">
                <a:solidFill>
                  <a:schemeClr val="bg2"/>
                </a:solidFill>
                <a:latin typeface="Arial" panose="020B0604020202020204" pitchFamily="34" charset="0"/>
                <a:cs typeface="Arial" panose="020B0604020202020204" pitchFamily="34" charset="0"/>
              </a:rPr>
              <a:t> a major source of risk to asset quality. </a:t>
            </a:r>
            <a:endParaRPr lang="en-US" sz="1200" dirty="0">
              <a:solidFill>
                <a:schemeClr val="bg2"/>
              </a:solidFill>
              <a:latin typeface="Arial" panose="020B0604020202020204" pitchFamily="34" charset="0"/>
              <a:cs typeface="Arial" panose="020B0604020202020204" pitchFamily="34" charset="0"/>
            </a:endParaRPr>
          </a:p>
        </p:txBody>
      </p:sp>
      <p:sp>
        <p:nvSpPr>
          <p:cNvPr id="15" name="43 Paralelogramo"/>
          <p:cNvSpPr/>
          <p:nvPr/>
        </p:nvSpPr>
        <p:spPr>
          <a:xfrm>
            <a:off x="6331092" y="1203325"/>
            <a:ext cx="1688461" cy="36000"/>
          </a:xfrm>
          <a:prstGeom prst="parallelogram">
            <a:avLst>
              <a:gd name="adj" fmla="val 132528"/>
            </a:avLst>
          </a:prstGeom>
          <a:solidFill>
            <a:schemeClr val="accent3"/>
          </a:solidFill>
        </p:spPr>
        <p:txBody>
          <a:bodyPr wrap="none" lIns="0" tIns="0" rIns="0" bIns="0" rtlCol="0" anchor="ctr">
            <a:noAutofit/>
          </a:bodyPr>
          <a:lstStyle/>
          <a:p>
            <a:pPr algn="ctr"/>
            <a:endParaRPr lang="es-ES_tradnl" sz="1200" b="1" dirty="0">
              <a:solidFill>
                <a:schemeClr val="bg1"/>
              </a:solidFill>
            </a:endParaRPr>
          </a:p>
        </p:txBody>
      </p:sp>
      <p:sp>
        <p:nvSpPr>
          <p:cNvPr id="16" name="43 Paralelogramo"/>
          <p:cNvSpPr/>
          <p:nvPr/>
        </p:nvSpPr>
        <p:spPr>
          <a:xfrm>
            <a:off x="473010" y="2886810"/>
            <a:ext cx="1424199" cy="36000"/>
          </a:xfrm>
          <a:prstGeom prst="parallelogram">
            <a:avLst>
              <a:gd name="adj" fmla="val 132528"/>
            </a:avLst>
          </a:prstGeom>
          <a:solidFill>
            <a:schemeClr val="accent3"/>
          </a:solidFill>
        </p:spPr>
        <p:txBody>
          <a:bodyPr wrap="none" lIns="0" tIns="0" rIns="0" bIns="0" rtlCol="0" anchor="ctr">
            <a:noAutofit/>
          </a:bodyPr>
          <a:lstStyle/>
          <a:p>
            <a:pPr algn="ctr"/>
            <a:endParaRPr lang="es-ES_tradnl" sz="1200" b="1" dirty="0">
              <a:solidFill>
                <a:schemeClr val="bg1"/>
              </a:solidFill>
            </a:endParaRPr>
          </a:p>
        </p:txBody>
      </p:sp>
      <p:sp>
        <p:nvSpPr>
          <p:cNvPr id="10" name="3 CuadroTexto"/>
          <p:cNvSpPr txBox="1"/>
          <p:nvPr/>
        </p:nvSpPr>
        <p:spPr>
          <a:xfrm>
            <a:off x="2645951" y="2976529"/>
            <a:ext cx="1893006" cy="1781176"/>
          </a:xfrm>
          <a:prstGeom prst="rect">
            <a:avLst/>
          </a:prstGeom>
          <a:noFill/>
        </p:spPr>
        <p:txBody>
          <a:bodyPr wrap="square" lIns="0" tIns="0" rIns="0" bIns="0" rtlCol="0">
            <a:noAutofit/>
          </a:bodyPr>
          <a:lstStyle/>
          <a:p>
            <a:pPr>
              <a:spcBef>
                <a:spcPts val="1350"/>
              </a:spcBef>
              <a:buSzPct val="70000"/>
            </a:pPr>
            <a:r>
              <a:rPr lang="en-US" sz="1200" dirty="0">
                <a:solidFill>
                  <a:schemeClr val="bg2"/>
                </a:solidFill>
                <a:latin typeface="Arial" panose="020B0604020202020204" pitchFamily="34" charset="0"/>
                <a:cs typeface="Arial" panose="020B0604020202020204" pitchFamily="34" charset="0"/>
              </a:rPr>
              <a:t>Capital adequacy ratio remained stable, but needs more capital to support its forthcoming credit spree. Small lenders are still subject to capital shortfalls</a:t>
            </a:r>
            <a:r>
              <a:rPr lang="en-US" sz="1200" dirty="0">
                <a:solidFill>
                  <a:schemeClr val="bg2"/>
                </a:solidFill>
              </a:rPr>
              <a:t>.</a:t>
            </a:r>
          </a:p>
        </p:txBody>
      </p:sp>
      <p:sp>
        <p:nvSpPr>
          <p:cNvPr id="17" name="43 Paralelogramo"/>
          <p:cNvSpPr/>
          <p:nvPr/>
        </p:nvSpPr>
        <p:spPr>
          <a:xfrm>
            <a:off x="2637748" y="2886810"/>
            <a:ext cx="1434499" cy="36000"/>
          </a:xfrm>
          <a:prstGeom prst="parallelogram">
            <a:avLst>
              <a:gd name="adj" fmla="val 132528"/>
            </a:avLst>
          </a:prstGeom>
          <a:solidFill>
            <a:schemeClr val="accent3"/>
          </a:solidFill>
        </p:spPr>
        <p:txBody>
          <a:bodyPr wrap="none" lIns="0" tIns="0" rIns="0" bIns="0" rtlCol="0" anchor="ctr">
            <a:noAutofit/>
          </a:bodyPr>
          <a:lstStyle/>
          <a:p>
            <a:pPr algn="ctr"/>
            <a:endParaRPr lang="es-ES_tradnl" sz="1200" b="1" dirty="0">
              <a:solidFill>
                <a:schemeClr val="bg1"/>
              </a:solidFill>
            </a:endParaRPr>
          </a:p>
        </p:txBody>
      </p:sp>
      <p:sp>
        <p:nvSpPr>
          <p:cNvPr id="11" name="3 CuadroTexto"/>
          <p:cNvSpPr txBox="1"/>
          <p:nvPr/>
        </p:nvSpPr>
        <p:spPr>
          <a:xfrm>
            <a:off x="5052585" y="3000001"/>
            <a:ext cx="1754759" cy="1143000"/>
          </a:xfrm>
          <a:prstGeom prst="rect">
            <a:avLst/>
          </a:prstGeom>
          <a:noFill/>
        </p:spPr>
        <p:txBody>
          <a:bodyPr wrap="square" lIns="0" tIns="0" rIns="0" bIns="0" rtlCol="0">
            <a:noAutofit/>
          </a:bodyPr>
          <a:lstStyle/>
          <a:p>
            <a:pPr>
              <a:spcBef>
                <a:spcPts val="1350"/>
              </a:spcBef>
              <a:buSzPct val="70000"/>
            </a:pPr>
            <a:r>
              <a:rPr lang="en-US" sz="1200" dirty="0">
                <a:solidFill>
                  <a:schemeClr val="bg2"/>
                </a:solidFill>
                <a:latin typeface="Arial" panose="020B0604020202020204" pitchFamily="34" charset="0"/>
                <a:cs typeface="Arial" panose="020B0604020202020204" pitchFamily="34" charset="0"/>
              </a:rPr>
              <a:t>Although bank’s exposure to the housing sector is declining, the risks associated with </a:t>
            </a:r>
            <a:r>
              <a:rPr lang="en-US" sz="1200" dirty="0" smtClean="0">
                <a:solidFill>
                  <a:schemeClr val="bg2"/>
                </a:solidFill>
                <a:latin typeface="Arial" panose="020B0604020202020204" pitchFamily="34" charset="0"/>
                <a:cs typeface="Arial" panose="020B0604020202020204" pitchFamily="34" charset="0"/>
              </a:rPr>
              <a:t>property </a:t>
            </a:r>
            <a:r>
              <a:rPr lang="en-US" sz="1200" dirty="0">
                <a:solidFill>
                  <a:schemeClr val="bg2"/>
                </a:solidFill>
                <a:latin typeface="Arial" panose="020B0604020202020204" pitchFamily="34" charset="0"/>
                <a:cs typeface="Arial" panose="020B0604020202020204" pitchFamily="34" charset="0"/>
              </a:rPr>
              <a:t>market could </a:t>
            </a:r>
            <a:r>
              <a:rPr lang="en-US" sz="1200" dirty="0" smtClean="0">
                <a:solidFill>
                  <a:schemeClr val="bg2"/>
                </a:solidFill>
                <a:latin typeface="Arial" panose="020B0604020202020204" pitchFamily="34" charset="0"/>
                <a:cs typeface="Arial" panose="020B0604020202020204" pitchFamily="34" charset="0"/>
              </a:rPr>
              <a:t>exacerbate the </a:t>
            </a:r>
            <a:r>
              <a:rPr lang="en-US" sz="1200" dirty="0">
                <a:solidFill>
                  <a:schemeClr val="bg2"/>
                </a:solidFill>
                <a:latin typeface="Arial" panose="020B0604020202020204" pitchFamily="34" charset="0"/>
                <a:cs typeface="Arial" panose="020B0604020202020204" pitchFamily="34" charset="0"/>
              </a:rPr>
              <a:t>debt overhang problem.</a:t>
            </a:r>
          </a:p>
        </p:txBody>
      </p:sp>
      <p:sp>
        <p:nvSpPr>
          <p:cNvPr id="18" name="43 Paralelogramo"/>
          <p:cNvSpPr/>
          <p:nvPr/>
        </p:nvSpPr>
        <p:spPr>
          <a:xfrm>
            <a:off x="5052586" y="2886810"/>
            <a:ext cx="1238801" cy="36000"/>
          </a:xfrm>
          <a:prstGeom prst="parallelogram">
            <a:avLst>
              <a:gd name="adj" fmla="val 132528"/>
            </a:avLst>
          </a:prstGeom>
          <a:solidFill>
            <a:schemeClr val="accent3"/>
          </a:solidFill>
        </p:spPr>
        <p:txBody>
          <a:bodyPr wrap="none" lIns="0" tIns="0" rIns="0" bIns="0" rtlCol="0" anchor="ctr">
            <a:noAutofit/>
          </a:bodyPr>
          <a:lstStyle/>
          <a:p>
            <a:pPr algn="ctr"/>
            <a:endParaRPr lang="es-ES_tradnl" sz="1200" b="1" dirty="0">
              <a:solidFill>
                <a:schemeClr val="bg1"/>
              </a:solidFill>
            </a:endParaRPr>
          </a:p>
        </p:txBody>
      </p:sp>
      <p:sp>
        <p:nvSpPr>
          <p:cNvPr id="12" name="3 CuadroTexto"/>
          <p:cNvSpPr txBox="1"/>
          <p:nvPr/>
        </p:nvSpPr>
        <p:spPr>
          <a:xfrm>
            <a:off x="7355038" y="3004372"/>
            <a:ext cx="1206698" cy="1143001"/>
          </a:xfrm>
          <a:prstGeom prst="rect">
            <a:avLst/>
          </a:prstGeom>
          <a:noFill/>
        </p:spPr>
        <p:txBody>
          <a:bodyPr wrap="square" lIns="0" tIns="0" rIns="0" bIns="0" rtlCol="0">
            <a:noAutofit/>
          </a:bodyPr>
          <a:lstStyle/>
          <a:p>
            <a:pPr>
              <a:spcBef>
                <a:spcPts val="1350"/>
              </a:spcBef>
              <a:buSzPct val="70000"/>
            </a:pPr>
            <a:r>
              <a:rPr lang="en-US" sz="1200" dirty="0">
                <a:solidFill>
                  <a:schemeClr val="bg2"/>
                </a:solidFill>
                <a:latin typeface="Arial" panose="020B0604020202020204" pitchFamily="34" charset="0"/>
                <a:cs typeface="Arial" panose="020B0604020202020204" pitchFamily="34" charset="0"/>
              </a:rPr>
              <a:t>Banks interconnectedness with the shadow banking system continue to diminish.</a:t>
            </a:r>
          </a:p>
        </p:txBody>
      </p:sp>
      <p:sp>
        <p:nvSpPr>
          <p:cNvPr id="19" name="43 Paralelogramo"/>
          <p:cNvSpPr/>
          <p:nvPr/>
        </p:nvSpPr>
        <p:spPr>
          <a:xfrm>
            <a:off x="7320972" y="2900310"/>
            <a:ext cx="1080000" cy="36000"/>
          </a:xfrm>
          <a:prstGeom prst="parallelogram">
            <a:avLst>
              <a:gd name="adj" fmla="val 132528"/>
            </a:avLst>
          </a:prstGeom>
          <a:solidFill>
            <a:schemeClr val="accent3"/>
          </a:solidFill>
        </p:spPr>
        <p:txBody>
          <a:bodyPr wrap="none" lIns="0" tIns="0" rIns="0" bIns="0" rtlCol="0" anchor="ctr">
            <a:noAutofit/>
          </a:bodyPr>
          <a:lstStyle/>
          <a:p>
            <a:pPr algn="ctr"/>
            <a:endParaRPr lang="es-ES_tradnl" sz="1200" b="1" dirty="0">
              <a:solidFill>
                <a:schemeClr val="bg1"/>
              </a:solidFill>
            </a:endParaRPr>
          </a:p>
        </p:txBody>
      </p:sp>
      <p:sp>
        <p:nvSpPr>
          <p:cNvPr id="27" name="Título 26">
            <a:extLst>
              <a:ext uri="{FF2B5EF4-FFF2-40B4-BE49-F238E27FC236}">
                <a16:creationId xmlns="" xmlns:a16="http://schemas.microsoft.com/office/drawing/2014/main" id="{A15E7B11-FF9F-94A3-FACE-BD7587C15E72}"/>
              </a:ext>
            </a:extLst>
          </p:cNvPr>
          <p:cNvSpPr>
            <a:spLocks noGrp="1"/>
          </p:cNvSpPr>
          <p:nvPr>
            <p:ph type="title"/>
          </p:nvPr>
        </p:nvSpPr>
        <p:spPr>
          <a:xfrm>
            <a:off x="473010" y="379272"/>
            <a:ext cx="8501128" cy="342000"/>
          </a:xfrm>
        </p:spPr>
        <p:txBody>
          <a:bodyPr/>
          <a:lstStyle/>
          <a:p>
            <a:r>
              <a:rPr lang="es-ES" dirty="0" err="1"/>
              <a:t>Main</a:t>
            </a:r>
            <a:r>
              <a:rPr lang="es-ES" dirty="0"/>
              <a:t> </a:t>
            </a:r>
            <a:r>
              <a:rPr lang="es-ES" dirty="0" err="1"/>
              <a:t>takeaways</a:t>
            </a:r>
            <a:endParaRPr lang="es-ES" dirty="0"/>
          </a:p>
        </p:txBody>
      </p:sp>
      <p:sp>
        <p:nvSpPr>
          <p:cNvPr id="20" name="3 CuadroTexto"/>
          <p:cNvSpPr txBox="1"/>
          <p:nvPr/>
        </p:nvSpPr>
        <p:spPr>
          <a:xfrm>
            <a:off x="6398318" y="1262667"/>
            <a:ext cx="1638345" cy="1781175"/>
          </a:xfrm>
          <a:prstGeom prst="rect">
            <a:avLst/>
          </a:prstGeom>
          <a:noFill/>
        </p:spPr>
        <p:txBody>
          <a:bodyPr wrap="square" lIns="0" tIns="0" rIns="0" bIns="0" rtlCol="0">
            <a:noAutofit/>
          </a:bodyPr>
          <a:lstStyle/>
          <a:p>
            <a:pPr>
              <a:spcBef>
                <a:spcPts val="1350"/>
              </a:spcBef>
              <a:buSzPct val="70000"/>
            </a:pPr>
            <a:r>
              <a:rPr lang="en-US" sz="1200" dirty="0">
                <a:solidFill>
                  <a:schemeClr val="bg2"/>
                </a:solidFill>
                <a:latin typeface="Arial" panose="020B0604020202020204" pitchFamily="34" charset="0"/>
                <a:cs typeface="Arial" panose="020B0604020202020204" pitchFamily="34" charset="0"/>
              </a:rPr>
              <a:t>Despite of the lower funding costs, banks’ profitability is weighed by narrowing interest </a:t>
            </a:r>
            <a:r>
              <a:rPr lang="en-US" sz="1200" dirty="0" smtClean="0">
                <a:solidFill>
                  <a:schemeClr val="bg2"/>
                </a:solidFill>
                <a:latin typeface="Arial" panose="020B0604020202020204" pitchFamily="34" charset="0"/>
                <a:cs typeface="Arial" panose="020B0604020202020204" pitchFamily="34" charset="0"/>
              </a:rPr>
              <a:t>rate margins amid a challenging operating environment.   </a:t>
            </a:r>
            <a:endParaRPr lang="en-US" sz="12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956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2" y="2138755"/>
            <a:ext cx="7499712" cy="1161658"/>
          </a:xfrm>
          <a:prstGeom prst="rect">
            <a:avLst/>
          </a:prstGeom>
        </p:spPr>
        <p:txBody>
          <a:bodyPr/>
          <a:lstStyle/>
          <a:p>
            <a:r>
              <a:rPr lang="en-US" dirty="0"/>
              <a:t>Property market risks could exacerbate </a:t>
            </a:r>
            <a:r>
              <a:rPr lang="en-US" dirty="0" smtClean="0"/>
              <a:t>the debt </a:t>
            </a:r>
            <a:r>
              <a:rPr lang="en-US" dirty="0"/>
              <a:t>overhang problem</a:t>
            </a:r>
          </a:p>
        </p:txBody>
      </p:sp>
      <p:sp>
        <p:nvSpPr>
          <p:cNvPr id="5" name="4 CuadroTexto"/>
          <p:cNvSpPr txBox="1"/>
          <p:nvPr/>
        </p:nvSpPr>
        <p:spPr>
          <a:xfrm>
            <a:off x="495300" y="3539794"/>
            <a:ext cx="3982524" cy="566214"/>
          </a:xfrm>
          <a:prstGeom prst="rect">
            <a:avLst/>
          </a:prstGeom>
          <a:noFill/>
        </p:spPr>
        <p:txBody>
          <a:bodyPr wrap="square" lIns="0" tIns="0" rIns="0" bIns="0" rtlCol="0">
            <a:noAutofit/>
          </a:bodyPr>
          <a:lstStyle>
            <a:defPPr>
              <a:defRPr lang="es-ES_tradnl"/>
            </a:defPPr>
            <a:lvl1pPr algn="ctr">
              <a:defRPr sz="1600" u="none">
                <a:solidFill>
                  <a:srgbClr val="FFFFFF"/>
                </a:solidFill>
                <a:latin typeface="+mn-lt"/>
              </a:defRPr>
            </a:lvl1pPr>
          </a:lstStyle>
          <a:p>
            <a:pPr algn="l"/>
            <a:r>
              <a:rPr lang="en-US"/>
              <a:t>The potential weakness in the real estate market posted risks for China’s financial institutions. </a:t>
            </a:r>
            <a:endParaRPr lang="en-US" dirty="0"/>
          </a:p>
        </p:txBody>
      </p:sp>
      <p:sp>
        <p:nvSpPr>
          <p:cNvPr id="4" name="3 CuadroTexto"/>
          <p:cNvSpPr txBox="1"/>
          <p:nvPr/>
        </p:nvSpPr>
        <p:spPr>
          <a:xfrm>
            <a:off x="487363" y="1192922"/>
            <a:ext cx="831353" cy="641379"/>
          </a:xfrm>
          <a:prstGeom prst="rect">
            <a:avLst/>
          </a:prstGeom>
          <a:noFill/>
        </p:spPr>
        <p:txBody>
          <a:bodyPr wrap="square" lIns="0" tIns="0" rIns="0" bIns="0" rtlCol="0">
            <a:noAutofit/>
          </a:bodyPr>
          <a:lstStyle>
            <a:defPPr>
              <a:defRPr lang="es-ES_tradnl"/>
            </a:defPPr>
            <a:lvl1pPr algn="ctr">
              <a:defRPr sz="10600" b="1" u="none" cap="small">
                <a:solidFill>
                  <a:schemeClr val="accent1"/>
                </a:solidFill>
                <a:latin typeface="+mj-lt"/>
              </a:defRPr>
            </a:lvl1pPr>
          </a:lstStyle>
          <a:p>
            <a:pPr algn="l"/>
            <a:r>
              <a:rPr lang="en-US" sz="4800" b="0" dirty="0">
                <a:solidFill>
                  <a:schemeClr val="accent3"/>
                </a:solidFill>
              </a:rPr>
              <a:t>03</a:t>
            </a:r>
          </a:p>
        </p:txBody>
      </p:sp>
    </p:spTree>
    <p:extLst>
      <p:ext uri="{BB962C8B-B14F-4D97-AF65-F5344CB8AC3E}">
        <p14:creationId xmlns:p14="http://schemas.microsoft.com/office/powerpoint/2010/main" val="1055649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“Hidden debts” issued by the LGFVs debt will pose risks to the banking sector</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smtClean="0"/>
              <a:t>China’s </a:t>
            </a:r>
            <a:r>
              <a:rPr lang="en-US" dirty="0"/>
              <a:t>local government debt had already been rising dramatically for a decade before the pandemic, largely the result of a state-led investment boom in the wake of the 2008 global financial crisis. But </a:t>
            </a:r>
            <a:r>
              <a:rPr lang="en-US" dirty="0" smtClean="0"/>
              <a:t>the situation has largely deteriorated in the past several years. </a:t>
            </a:r>
            <a:endParaRPr lang="en-US" dirty="0"/>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8317370" cy="184666"/>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Debt structure of China’s government debt by 1H 2022</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0" y="4231148"/>
            <a:ext cx="7844376" cy="19387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CBRIC, S&amp;P rating, CEIC &amp; BBVA </a:t>
            </a:r>
            <a:r>
              <a:rPr lang="en-US" dirty="0" smtClean="0"/>
              <a:t>Research</a:t>
            </a:r>
          </a:p>
          <a:p>
            <a:r>
              <a:rPr lang="en-US" dirty="0" smtClean="0"/>
              <a:t>* The ”Hidden debt” issued by local government financial vehicles, entitles created to circumvent borrowing restrictions through borrow off-budget capital to facilitate local infrastructure and public projects. </a:t>
            </a:r>
            <a:endParaRPr lang="en-US" dirty="0"/>
          </a:p>
        </p:txBody>
      </p:sp>
      <p:pic>
        <p:nvPicPr>
          <p:cNvPr id="8" name="Imagen 7">
            <a:extLst>
              <a:ext uri="{FF2B5EF4-FFF2-40B4-BE49-F238E27FC236}">
                <a16:creationId xmlns="" xmlns:a16="http://schemas.microsoft.com/office/drawing/2014/main" id="{4F0545A5-F042-7424-3879-F24B82BE147C}"/>
              </a:ext>
            </a:extLst>
          </p:cNvPr>
          <p:cNvPicPr>
            <a:picLocks noChangeAspect="1"/>
          </p:cNvPicPr>
          <p:nvPr/>
        </p:nvPicPr>
        <p:blipFill>
          <a:blip r:embed="rId2"/>
          <a:stretch>
            <a:fillRect/>
          </a:stretch>
        </p:blipFill>
        <p:spPr>
          <a:xfrm>
            <a:off x="935972" y="1708150"/>
            <a:ext cx="7602794" cy="2226720"/>
          </a:xfrm>
          <a:prstGeom prst="rect">
            <a:avLst/>
          </a:prstGeom>
        </p:spPr>
      </p:pic>
    </p:spTree>
    <p:extLst>
      <p:ext uri="{BB962C8B-B14F-4D97-AF65-F5344CB8AC3E}">
        <p14:creationId xmlns:p14="http://schemas.microsoft.com/office/powerpoint/2010/main" val="2543916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Local government debts have increased rapidly over the past several years</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471600" y="4549474"/>
            <a:ext cx="8473538" cy="553998"/>
          </a:xfrm>
        </p:spPr>
        <p:txBody>
          <a:bodyPr/>
          <a:lstStyle/>
          <a:p>
            <a:pPr marL="0" indent="0"/>
            <a:r>
              <a:rPr lang="en-US" dirty="0" smtClean="0"/>
              <a:t>It </a:t>
            </a:r>
            <a:r>
              <a:rPr lang="en-US" dirty="0"/>
              <a:t>is estimated that the LGFVs totaled RMB 71 trillion by the end of 2022, or around 19 % of banking assets. China’s weaker LGFVs are facing higher risks of default and missed payments amid rising financing costs, a wave of maturities and a property crisis that is taking a toll on local authorities’ balance sheets.</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LOCAL GOVERNMENT DEBTS HAVE GROWN FAST IN THE PAST SEVERAL YEARS</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DEFAULT RISKS AMONG WEAKER LOCAL GOVERNMENT FINANCING VEHICLES ARE RISING </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CBRIC, S&amp;P rating, CEIC &amp; BBVA Research</a:t>
            </a:r>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PBoC &amp; BBVA Research</a:t>
            </a:r>
          </a:p>
        </p:txBody>
      </p:sp>
      <p:pic>
        <p:nvPicPr>
          <p:cNvPr id="8" name="Imagen 7">
            <a:extLst>
              <a:ext uri="{FF2B5EF4-FFF2-40B4-BE49-F238E27FC236}">
                <a16:creationId xmlns="" xmlns:a16="http://schemas.microsoft.com/office/drawing/2014/main" id="{30A2B47B-1134-6C95-3ED9-42571C1D6813}"/>
              </a:ext>
            </a:extLst>
          </p:cNvPr>
          <p:cNvPicPr>
            <a:picLocks noChangeAspect="1"/>
          </p:cNvPicPr>
          <p:nvPr/>
        </p:nvPicPr>
        <p:blipFill>
          <a:blip r:embed="rId2"/>
          <a:stretch>
            <a:fillRect/>
          </a:stretch>
        </p:blipFill>
        <p:spPr>
          <a:xfrm>
            <a:off x="492801" y="1713805"/>
            <a:ext cx="3974937" cy="2444708"/>
          </a:xfrm>
          <a:prstGeom prst="rect">
            <a:avLst/>
          </a:prstGeom>
        </p:spPr>
      </p:pic>
      <p:pic>
        <p:nvPicPr>
          <p:cNvPr id="10" name="Imagen 9">
            <a:extLst>
              <a:ext uri="{FF2B5EF4-FFF2-40B4-BE49-F238E27FC236}">
                <a16:creationId xmlns="" xmlns:a16="http://schemas.microsoft.com/office/drawing/2014/main" id="{A66C1116-6558-A7FB-AB4D-8AA7CA240341}"/>
              </a:ext>
            </a:extLst>
          </p:cNvPr>
          <p:cNvPicPr>
            <a:picLocks noChangeAspect="1"/>
          </p:cNvPicPr>
          <p:nvPr/>
        </p:nvPicPr>
        <p:blipFill>
          <a:blip r:embed="rId3"/>
          <a:stretch>
            <a:fillRect/>
          </a:stretch>
        </p:blipFill>
        <p:spPr>
          <a:xfrm>
            <a:off x="5015182" y="1705271"/>
            <a:ext cx="3974937" cy="2450804"/>
          </a:xfrm>
          <a:prstGeom prst="rect">
            <a:avLst/>
          </a:prstGeom>
        </p:spPr>
      </p:pic>
    </p:spTree>
    <p:extLst>
      <p:ext uri="{BB962C8B-B14F-4D97-AF65-F5344CB8AC3E}">
        <p14:creationId xmlns:p14="http://schemas.microsoft.com/office/powerpoint/2010/main" val="3726219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Most of LGFVs debt listed in stock exchange will mature in 5-7 years, while majority proportion of offshore debt will mature in 2 years</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609684"/>
            <a:ext cx="8473538" cy="369332"/>
          </a:xfrm>
        </p:spPr>
        <p:txBody>
          <a:bodyPr/>
          <a:lstStyle/>
          <a:p>
            <a:pPr marL="0" indent="0"/>
            <a:r>
              <a:rPr lang="en-US" dirty="0"/>
              <a:t>Most of LGFVs det in listed firms will mature in 5-7 years, while 84% of Chinese LGFV’s USD 84.2 billion of offshore debt will mature by 2025. Default risks among weaker local government financing vehicles have increased.</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8317370" cy="184666"/>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MOST OF LGFVS DEBT IN LISTED FIRMS WILL MATURE IN 5-7 YEARS </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a:t>Source: Wind &amp; BBVA Research</a:t>
            </a:r>
            <a:endParaRPr lang="en-US" dirty="0"/>
          </a:p>
        </p:txBody>
      </p:sp>
      <p:pic>
        <p:nvPicPr>
          <p:cNvPr id="7" name="Imagen 6">
            <a:extLst>
              <a:ext uri="{FF2B5EF4-FFF2-40B4-BE49-F238E27FC236}">
                <a16:creationId xmlns="" xmlns:a16="http://schemas.microsoft.com/office/drawing/2014/main" id="{A49FB7E2-8919-B1E4-C844-068E5018B704}"/>
              </a:ext>
            </a:extLst>
          </p:cNvPr>
          <p:cNvPicPr>
            <a:picLocks noChangeAspect="1"/>
          </p:cNvPicPr>
          <p:nvPr/>
        </p:nvPicPr>
        <p:blipFill>
          <a:blip r:embed="rId2"/>
          <a:stretch>
            <a:fillRect/>
          </a:stretch>
        </p:blipFill>
        <p:spPr>
          <a:xfrm>
            <a:off x="492801" y="1708150"/>
            <a:ext cx="8474174" cy="2450804"/>
          </a:xfrm>
          <a:prstGeom prst="rect">
            <a:avLst/>
          </a:prstGeom>
        </p:spPr>
      </p:pic>
    </p:spTree>
    <p:extLst>
      <p:ext uri="{BB962C8B-B14F-4D97-AF65-F5344CB8AC3E}">
        <p14:creationId xmlns:p14="http://schemas.microsoft.com/office/powerpoint/2010/main" val="870684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Stress test: LGFV debt default could impose financial risks</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00" cy="553998"/>
          </a:xfrm>
        </p:spPr>
        <p:txBody>
          <a:bodyPr/>
          <a:lstStyle/>
          <a:p>
            <a:pPr marL="0" indent="0"/>
            <a:r>
              <a:rPr lang="en-US" dirty="0"/>
              <a:t>Default risks among weaker local government financing vehicles have increased. The risk of idiosyncratic LGFVs defaults in weaker economic regions is rising, but the danger of systematic defaults remains low due to the importance of LGFVs for policy implementation and potential implications for the capital market. </a:t>
            </a:r>
          </a:p>
        </p:txBody>
      </p:sp>
      <p:pic>
        <p:nvPicPr>
          <p:cNvPr id="6" name="Imagen 5">
            <a:extLst>
              <a:ext uri="{FF2B5EF4-FFF2-40B4-BE49-F238E27FC236}">
                <a16:creationId xmlns="" xmlns:a16="http://schemas.microsoft.com/office/drawing/2014/main" id="{C0BA4AA5-1152-5C60-8BB4-3A4C523F9A17}"/>
              </a:ext>
            </a:extLst>
          </p:cNvPr>
          <p:cNvPicPr>
            <a:picLocks noChangeAspect="1"/>
          </p:cNvPicPr>
          <p:nvPr/>
        </p:nvPicPr>
        <p:blipFill>
          <a:blip r:embed="rId2"/>
          <a:stretch>
            <a:fillRect/>
          </a:stretch>
        </p:blipFill>
        <p:spPr>
          <a:xfrm>
            <a:off x="492306" y="2967571"/>
            <a:ext cx="3963573" cy="1105566"/>
          </a:xfrm>
          <a:prstGeom prst="rect">
            <a:avLst/>
          </a:prstGeom>
        </p:spPr>
      </p:pic>
      <p:sp>
        <p:nvSpPr>
          <p:cNvPr id="7" name="3 CuadroTexto">
            <a:extLst>
              <a:ext uri="{FF2B5EF4-FFF2-40B4-BE49-F238E27FC236}">
                <a16:creationId xmlns="" xmlns:a16="http://schemas.microsoft.com/office/drawing/2014/main" id="{086D9623-7F89-B553-D3A4-81E1EE0B0578}"/>
              </a:ext>
            </a:extLst>
          </p:cNvPr>
          <p:cNvSpPr txBox="1"/>
          <p:nvPr/>
        </p:nvSpPr>
        <p:spPr>
          <a:xfrm>
            <a:off x="492306" y="1232591"/>
            <a:ext cx="3963573" cy="390556"/>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a:spcBef>
                <a:spcPts val="1500"/>
              </a:spcBef>
            </a:pPr>
            <a:r>
              <a:rPr lang="en-US" sz="1200" b="1" dirty="0">
                <a:solidFill>
                  <a:schemeClr val="accent3">
                    <a:lumMod val="75000"/>
                  </a:schemeClr>
                </a:solidFill>
              </a:rPr>
              <a:t>SOLUTIONS FOR SOLVING THE IMPLICIT LGFV DEBTS DEFAULT:</a:t>
            </a:r>
          </a:p>
        </p:txBody>
      </p:sp>
      <p:sp>
        <p:nvSpPr>
          <p:cNvPr id="10" name="3 CuadroTexto">
            <a:extLst>
              <a:ext uri="{FF2B5EF4-FFF2-40B4-BE49-F238E27FC236}">
                <a16:creationId xmlns="" xmlns:a16="http://schemas.microsoft.com/office/drawing/2014/main" id="{026583B6-BF2F-8A71-FBC9-EDF8DF48D176}"/>
              </a:ext>
            </a:extLst>
          </p:cNvPr>
          <p:cNvSpPr txBox="1"/>
          <p:nvPr/>
        </p:nvSpPr>
        <p:spPr>
          <a:xfrm>
            <a:off x="500600" y="1623147"/>
            <a:ext cx="3788682" cy="1135856"/>
          </a:xfrm>
          <a:prstGeom prst="rect">
            <a:avLst/>
          </a:prstGeom>
          <a:noFill/>
        </p:spPr>
        <p:txBody>
          <a:bodyPr wrap="square" lIns="0" tIns="0" rIns="0" bIns="0" rtlCol="0">
            <a:noAutofit/>
          </a:bodyPr>
          <a:lstStyle/>
          <a:p>
            <a:pPr>
              <a:buSzPct val="70000"/>
            </a:pPr>
            <a:r>
              <a:rPr lang="en-US" sz="1200" dirty="0">
                <a:solidFill>
                  <a:schemeClr val="bg2"/>
                </a:solidFill>
                <a:latin typeface="Arial" panose="020B0604020202020204" pitchFamily="34" charset="0"/>
                <a:cs typeface="Arial" panose="020B0604020202020204" pitchFamily="34" charset="0"/>
              </a:rPr>
              <a:t>Many measures could be used by defaulted LGFVs to repay the debt. </a:t>
            </a:r>
            <a:r>
              <a:rPr lang="en-US" sz="1200" dirty="0" err="1">
                <a:solidFill>
                  <a:schemeClr val="bg2"/>
                </a:solidFill>
                <a:latin typeface="Arial" panose="020B0604020202020204" pitchFamily="34" charset="0"/>
                <a:cs typeface="Arial" panose="020B0604020202020204" pitchFamily="34" charset="0"/>
              </a:rPr>
              <a:t>i</a:t>
            </a:r>
            <a:r>
              <a:rPr lang="en-US" sz="1200" dirty="0">
                <a:solidFill>
                  <a:schemeClr val="bg2"/>
                </a:solidFill>
                <a:latin typeface="Arial" panose="020B0604020202020204" pitchFamily="34" charset="0"/>
                <a:cs typeface="Arial" panose="020B0604020202020204" pitchFamily="34" charset="0"/>
              </a:rPr>
              <a:t>) Use annual budget funds, excess revenue, and revitalize financial stock funds to repay debts; ii) Transfer of government equity and operational state-owned assets; iii) Repayment through borrowing or roll-over debts; iv) Bankruptcy &amp; liquidation. </a:t>
            </a:r>
          </a:p>
          <a:p>
            <a:pPr>
              <a:buSzPct val="70000"/>
            </a:pPr>
            <a:r>
              <a:rPr lang="en-US" sz="1200" dirty="0">
                <a:solidFill>
                  <a:schemeClr val="bg2"/>
                </a:solidFill>
                <a:latin typeface="Arial" panose="020B0604020202020204" pitchFamily="34" charset="0"/>
                <a:cs typeface="Arial" panose="020B0604020202020204" pitchFamily="34" charset="0"/>
              </a:rPr>
              <a:t>Stress test:</a:t>
            </a:r>
          </a:p>
        </p:txBody>
      </p:sp>
      <p:sp>
        <p:nvSpPr>
          <p:cNvPr id="11" name="3 CuadroTexto">
            <a:extLst>
              <a:ext uri="{FF2B5EF4-FFF2-40B4-BE49-F238E27FC236}">
                <a16:creationId xmlns="" xmlns:a16="http://schemas.microsoft.com/office/drawing/2014/main" id="{4DBE7B0C-72AB-7D57-D44F-787C9019C889}"/>
              </a:ext>
            </a:extLst>
          </p:cNvPr>
          <p:cNvSpPr txBox="1"/>
          <p:nvPr/>
        </p:nvSpPr>
        <p:spPr>
          <a:xfrm>
            <a:off x="5003800" y="1205529"/>
            <a:ext cx="3893600" cy="2831544"/>
          </a:xfrm>
          <a:prstGeom prst="rect">
            <a:avLst/>
          </a:prstGeom>
          <a:noFill/>
        </p:spPr>
        <p:txBody>
          <a:bodyPr wrap="square" lIns="0" tIns="0" rIns="0" bIns="0" rtlCol="0">
            <a:spAutoFit/>
          </a:bodyPr>
          <a:lstStyle/>
          <a:p>
            <a:pPr>
              <a:spcAft>
                <a:spcPts val="600"/>
              </a:spcAft>
              <a:buSzPct val="70000"/>
            </a:pPr>
            <a:r>
              <a:rPr lang="en-US" sz="1200" b="1" dirty="0">
                <a:solidFill>
                  <a:schemeClr val="accent3">
                    <a:lumMod val="75000"/>
                  </a:schemeClr>
                </a:solidFill>
                <a:latin typeface="Arial" panose="020B0604020202020204" pitchFamily="34" charset="0"/>
                <a:cs typeface="Arial" panose="020B0604020202020204" pitchFamily="34" charset="0"/>
              </a:rPr>
              <a:t>ASSUMPTIONS:</a:t>
            </a:r>
          </a:p>
          <a:p>
            <a:pPr marL="171450" indent="-171450">
              <a:spcAft>
                <a:spcPts val="600"/>
              </a:spcAft>
              <a:buSzPct val="100000"/>
              <a:buBlip>
                <a:blip r:embed="rId3"/>
              </a:buBlip>
            </a:pPr>
            <a:r>
              <a:rPr lang="en-US" sz="1000" dirty="0">
                <a:solidFill>
                  <a:schemeClr val="bg2"/>
                </a:solidFill>
                <a:latin typeface="Arial" panose="020B0604020202020204" pitchFamily="34" charset="0"/>
                <a:cs typeface="Arial" panose="020B0604020202020204" pitchFamily="34" charset="0"/>
              </a:rPr>
              <a:t>Scenario 1: 5% of LGFVs debts get defaulted.</a:t>
            </a:r>
          </a:p>
          <a:p>
            <a:pPr marL="171450" indent="-171450">
              <a:spcAft>
                <a:spcPts val="600"/>
              </a:spcAft>
              <a:buSzPct val="100000"/>
              <a:buBlip>
                <a:blip r:embed="rId3"/>
              </a:buBlip>
            </a:pPr>
            <a:r>
              <a:rPr lang="en-US" sz="1000" dirty="0">
                <a:solidFill>
                  <a:schemeClr val="bg2"/>
                </a:solidFill>
                <a:latin typeface="Arial" panose="020B0604020202020204" pitchFamily="34" charset="0"/>
                <a:cs typeface="Arial" panose="020B0604020202020204" pitchFamily="34" charset="0"/>
              </a:rPr>
              <a:t>Scenario 2: 10% of LGFVs debts get defaulted.</a:t>
            </a:r>
          </a:p>
          <a:p>
            <a:pPr marL="171450" indent="-171450">
              <a:spcAft>
                <a:spcPts val="600"/>
              </a:spcAft>
              <a:buSzPct val="100000"/>
              <a:buBlip>
                <a:blip r:embed="rId3"/>
              </a:buBlip>
            </a:pPr>
            <a:r>
              <a:rPr lang="en-US" sz="1000" dirty="0">
                <a:solidFill>
                  <a:schemeClr val="bg2"/>
                </a:solidFill>
                <a:latin typeface="Arial" panose="020B0604020202020204" pitchFamily="34" charset="0"/>
                <a:cs typeface="Arial" panose="020B0604020202020204" pitchFamily="34" charset="0"/>
              </a:rPr>
              <a:t>Scenario 3: 15% of LGFVs debts get defaulted.</a:t>
            </a:r>
          </a:p>
          <a:p>
            <a:pPr>
              <a:spcBef>
                <a:spcPts val="600"/>
              </a:spcBef>
              <a:spcAft>
                <a:spcPts val="600"/>
              </a:spcAft>
              <a:buSzPct val="70000"/>
            </a:pPr>
            <a:r>
              <a:rPr lang="en-US" sz="1200" b="1" dirty="0">
                <a:solidFill>
                  <a:schemeClr val="accent3">
                    <a:lumMod val="75000"/>
                  </a:schemeClr>
                </a:solidFill>
                <a:latin typeface="Arial" panose="020B0604020202020204" pitchFamily="34" charset="0"/>
                <a:cs typeface="Arial" panose="020B0604020202020204" pitchFamily="34" charset="0"/>
              </a:rPr>
              <a:t>STRESS TEST RESULT  (RECOVERY RATE = 0):</a:t>
            </a:r>
          </a:p>
          <a:p>
            <a:pPr marL="171450" indent="-171450">
              <a:spcAft>
                <a:spcPts val="600"/>
              </a:spcAft>
              <a:buSzPct val="100000"/>
              <a:buBlip>
                <a:blip r:embed="rId3"/>
              </a:buBlip>
            </a:pPr>
            <a:r>
              <a:rPr lang="en-US" sz="1000" dirty="0">
                <a:solidFill>
                  <a:schemeClr val="bg2"/>
                </a:solidFill>
                <a:latin typeface="Arial" panose="020B0604020202020204" pitchFamily="34" charset="0"/>
                <a:cs typeface="Arial" panose="020B0604020202020204" pitchFamily="34" charset="0"/>
              </a:rPr>
              <a:t>Banks’ net profit will turn negative under all the above three scenarios. Banks need to set aside all of their net profit to write off the bad loans.</a:t>
            </a:r>
          </a:p>
          <a:p>
            <a:pPr marL="171450" indent="-171450">
              <a:spcAft>
                <a:spcPts val="600"/>
              </a:spcAft>
              <a:buSzPct val="100000"/>
              <a:buBlip>
                <a:blip r:embed="rId3"/>
              </a:buBlip>
            </a:pPr>
            <a:r>
              <a:rPr lang="en-US" sz="1000" dirty="0">
                <a:solidFill>
                  <a:schemeClr val="bg2"/>
                </a:solidFill>
                <a:latin typeface="Arial" panose="020B0604020202020204" pitchFamily="34" charset="0"/>
                <a:cs typeface="Arial" panose="020B0604020202020204" pitchFamily="34" charset="0"/>
              </a:rPr>
              <a:t>Banks NPL ratio will increase to 3.6% and 5.5% under scenario 1 and 2; banks NPL ratio will rise to 7.5% under scenario 3.</a:t>
            </a:r>
          </a:p>
          <a:p>
            <a:pPr marL="171450" indent="-171450">
              <a:spcAft>
                <a:spcPts val="600"/>
              </a:spcAft>
              <a:buSzPct val="100000"/>
              <a:buBlip>
                <a:blip r:embed="rId3"/>
              </a:buBlip>
            </a:pPr>
            <a:r>
              <a:rPr lang="en-US" sz="1000" dirty="0">
                <a:solidFill>
                  <a:schemeClr val="bg2"/>
                </a:solidFill>
                <a:latin typeface="Arial" panose="020B0604020202020204" pitchFamily="34" charset="0"/>
                <a:cs typeface="Arial" panose="020B0604020202020204" pitchFamily="34" charset="0"/>
              </a:rPr>
              <a:t>Bank’s capital adequacy ratio will drop to 13.1% and 11.1% respectively Under scenario 1 and 2 ; bank’s capital adequacy ratio will fall below the minimum requirement of 10.5% under the scenario 3.</a:t>
            </a:r>
          </a:p>
        </p:txBody>
      </p:sp>
    </p:spTree>
    <p:extLst>
      <p:ext uri="{BB962C8B-B14F-4D97-AF65-F5344CB8AC3E}">
        <p14:creationId xmlns:p14="http://schemas.microsoft.com/office/powerpoint/2010/main" val="2475978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2" y="2138755"/>
            <a:ext cx="6578337" cy="1161658"/>
          </a:xfrm>
          <a:prstGeom prst="rect">
            <a:avLst/>
          </a:prstGeom>
        </p:spPr>
        <p:txBody>
          <a:bodyPr/>
          <a:lstStyle/>
          <a:p>
            <a:r>
              <a:rPr lang="en-US" dirty="0"/>
              <a:t>Shadow banking activities</a:t>
            </a:r>
          </a:p>
        </p:txBody>
      </p:sp>
      <p:sp>
        <p:nvSpPr>
          <p:cNvPr id="5" name="4 CuadroTexto"/>
          <p:cNvSpPr txBox="1"/>
          <p:nvPr/>
        </p:nvSpPr>
        <p:spPr>
          <a:xfrm>
            <a:off x="495300" y="3539794"/>
            <a:ext cx="3982524" cy="566214"/>
          </a:xfrm>
          <a:prstGeom prst="rect">
            <a:avLst/>
          </a:prstGeom>
          <a:noFill/>
        </p:spPr>
        <p:txBody>
          <a:bodyPr wrap="square" lIns="0" tIns="0" rIns="0" bIns="0" rtlCol="0">
            <a:noAutofit/>
          </a:bodyPr>
          <a:lstStyle>
            <a:defPPr>
              <a:defRPr lang="es-ES_tradnl"/>
            </a:defPPr>
            <a:lvl1pPr algn="ctr">
              <a:defRPr sz="1600" u="none">
                <a:solidFill>
                  <a:srgbClr val="FFFFFF"/>
                </a:solidFill>
                <a:latin typeface="+mn-lt"/>
              </a:defRPr>
            </a:lvl1pPr>
          </a:lstStyle>
          <a:p>
            <a:pPr algn="l"/>
            <a:r>
              <a:rPr lang="en-US" dirty="0"/>
              <a:t>Banks interconnectedness with the shadow banking system has further decreased</a:t>
            </a:r>
          </a:p>
        </p:txBody>
      </p:sp>
      <p:sp>
        <p:nvSpPr>
          <p:cNvPr id="4" name="3 CuadroTexto"/>
          <p:cNvSpPr txBox="1"/>
          <p:nvPr/>
        </p:nvSpPr>
        <p:spPr>
          <a:xfrm>
            <a:off x="487363" y="1192922"/>
            <a:ext cx="831353" cy="641379"/>
          </a:xfrm>
          <a:prstGeom prst="rect">
            <a:avLst/>
          </a:prstGeom>
          <a:noFill/>
        </p:spPr>
        <p:txBody>
          <a:bodyPr wrap="square" lIns="0" tIns="0" rIns="0" bIns="0" rtlCol="0">
            <a:noAutofit/>
          </a:bodyPr>
          <a:lstStyle>
            <a:defPPr>
              <a:defRPr lang="es-ES_tradnl"/>
            </a:defPPr>
            <a:lvl1pPr algn="ctr">
              <a:defRPr sz="10600" b="1" u="none" cap="small">
                <a:solidFill>
                  <a:schemeClr val="accent1"/>
                </a:solidFill>
                <a:latin typeface="+mj-lt"/>
              </a:defRPr>
            </a:lvl1pPr>
          </a:lstStyle>
          <a:p>
            <a:pPr algn="l"/>
            <a:r>
              <a:rPr lang="en-US" sz="4800" b="0" dirty="0">
                <a:solidFill>
                  <a:schemeClr val="accent3"/>
                </a:solidFill>
              </a:rPr>
              <a:t>04</a:t>
            </a:r>
          </a:p>
        </p:txBody>
      </p:sp>
    </p:spTree>
    <p:extLst>
      <p:ext uri="{BB962C8B-B14F-4D97-AF65-F5344CB8AC3E}">
        <p14:creationId xmlns:p14="http://schemas.microsoft.com/office/powerpoint/2010/main" val="1219592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Banks’ fund dependence of shadow banking system has decreased moderately</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a:t>Bank's reliance on </a:t>
            </a:r>
            <a:r>
              <a:rPr lang="en-US" dirty="0" smtClean="0"/>
              <a:t>other </a:t>
            </a:r>
            <a:r>
              <a:rPr lang="en-US" dirty="0"/>
              <a:t>financial institutions has been reduced slightly This trend will likely continue in 2023 thanks to regulators efforts to guard against banks’ involvement in certain shadow banking and interbank activities. 2022 becomes the first years for banks to fully comply with new asset management regulations promulgated in 2018.</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8317370" cy="184666"/>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BREAKDOWN OF BANKS LIABILITIES </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Haver &amp; BBVA Research</a:t>
            </a:r>
          </a:p>
        </p:txBody>
      </p:sp>
      <p:pic>
        <p:nvPicPr>
          <p:cNvPr id="7" name="Imagen 6">
            <a:extLst>
              <a:ext uri="{FF2B5EF4-FFF2-40B4-BE49-F238E27FC236}">
                <a16:creationId xmlns="" xmlns:a16="http://schemas.microsoft.com/office/drawing/2014/main" id="{DA9A65B5-90DA-954B-58A1-1AA35BD5D944}"/>
              </a:ext>
            </a:extLst>
          </p:cNvPr>
          <p:cNvPicPr>
            <a:picLocks noChangeAspect="1"/>
          </p:cNvPicPr>
          <p:nvPr/>
        </p:nvPicPr>
        <p:blipFill>
          <a:blip r:embed="rId2"/>
          <a:stretch>
            <a:fillRect/>
          </a:stretch>
        </p:blipFill>
        <p:spPr>
          <a:xfrm>
            <a:off x="489614" y="1719532"/>
            <a:ext cx="8502537" cy="2450804"/>
          </a:xfrm>
          <a:prstGeom prst="rect">
            <a:avLst/>
          </a:prstGeom>
        </p:spPr>
      </p:pic>
    </p:spTree>
    <p:extLst>
      <p:ext uri="{BB962C8B-B14F-4D97-AF65-F5344CB8AC3E}">
        <p14:creationId xmlns:p14="http://schemas.microsoft.com/office/powerpoint/2010/main" val="3312120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China shadow banking assets continued to trend down</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SHADOW BANKING ASSETS AS % OF GDP CONTINUED TO TREND DOWN</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553998"/>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THE DECLINE OF SHADOW BANKING SECTOR IS WEIGHED BY WEALTH MANAGEMENT PRODUCTS AND TRUST LOANS</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a:t>Source: CBIRC, Moody &amp; BBVA Research</a:t>
            </a:r>
            <a:endParaRPr lang="en-US" dirty="0"/>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endParaRPr lang="en-US" dirty="0"/>
          </a:p>
        </p:txBody>
      </p:sp>
      <p:sp>
        <p:nvSpPr>
          <p:cNvPr id="7" name="Subtítulo 6">
            <a:extLst>
              <a:ext uri="{FF2B5EF4-FFF2-40B4-BE49-F238E27FC236}">
                <a16:creationId xmlns="" xmlns:a16="http://schemas.microsoft.com/office/drawing/2014/main" id="{544BCC29-F9F8-664F-9A00-263359DDA727}"/>
              </a:ext>
            </a:extLst>
          </p:cNvPr>
          <p:cNvSpPr>
            <a:spLocks noGrp="1"/>
          </p:cNvSpPr>
          <p:nvPr>
            <p:ph type="subTitle" idx="2"/>
          </p:nvPr>
        </p:nvSpPr>
        <p:spPr>
          <a:xfrm>
            <a:off x="500600" y="4517351"/>
            <a:ext cx="8473500" cy="553998"/>
          </a:xfrm>
        </p:spPr>
        <p:txBody>
          <a:bodyPr/>
          <a:lstStyle/>
          <a:p>
            <a:r>
              <a:rPr lang="en-US" dirty="0"/>
              <a:t>The broad shadow banking assets continued their declining trend in the past 5 years, with total shadow banking assets moderating to RMB 55.9 trillion in Q3 2022 from RMB 57.6 trillion in the previous year, although at a slower rate. The contraction was mainly weighed by the decline in WMPs and trust loans.</a:t>
            </a:r>
          </a:p>
        </p:txBody>
      </p:sp>
      <p:pic>
        <p:nvPicPr>
          <p:cNvPr id="4" name="Imagen 3">
            <a:extLst>
              <a:ext uri="{FF2B5EF4-FFF2-40B4-BE49-F238E27FC236}">
                <a16:creationId xmlns="" xmlns:a16="http://schemas.microsoft.com/office/drawing/2014/main" id="{FA8F24CF-84D4-2E9D-4BD1-34F53127713D}"/>
              </a:ext>
            </a:extLst>
          </p:cNvPr>
          <p:cNvPicPr>
            <a:picLocks noChangeAspect="1"/>
          </p:cNvPicPr>
          <p:nvPr/>
        </p:nvPicPr>
        <p:blipFill>
          <a:blip r:embed="rId2"/>
          <a:stretch>
            <a:fillRect/>
          </a:stretch>
        </p:blipFill>
        <p:spPr>
          <a:xfrm>
            <a:off x="500600" y="1727533"/>
            <a:ext cx="3974937" cy="2432515"/>
          </a:xfrm>
          <a:prstGeom prst="rect">
            <a:avLst/>
          </a:prstGeom>
        </p:spPr>
      </p:pic>
      <p:pic>
        <p:nvPicPr>
          <p:cNvPr id="11" name="Imagen 10">
            <a:extLst>
              <a:ext uri="{FF2B5EF4-FFF2-40B4-BE49-F238E27FC236}">
                <a16:creationId xmlns="" xmlns:a16="http://schemas.microsoft.com/office/drawing/2014/main" id="{202CAED7-045D-10B0-DF26-B2C2FB56E5DF}"/>
              </a:ext>
            </a:extLst>
          </p:cNvPr>
          <p:cNvPicPr>
            <a:picLocks noChangeAspect="1"/>
          </p:cNvPicPr>
          <p:nvPr/>
        </p:nvPicPr>
        <p:blipFill>
          <a:blip r:embed="rId3"/>
          <a:stretch>
            <a:fillRect/>
          </a:stretch>
        </p:blipFill>
        <p:spPr>
          <a:xfrm>
            <a:off x="5010645" y="1723560"/>
            <a:ext cx="3956647" cy="2432515"/>
          </a:xfrm>
          <a:prstGeom prst="rect">
            <a:avLst/>
          </a:prstGeom>
        </p:spPr>
      </p:pic>
    </p:spTree>
    <p:extLst>
      <p:ext uri="{BB962C8B-B14F-4D97-AF65-F5344CB8AC3E}">
        <p14:creationId xmlns:p14="http://schemas.microsoft.com/office/powerpoint/2010/main" val="106395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Interbank and non-standard wealth management products continue to shrink under enhanced regulatory efforts</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PRINCIPAL PROTECTED WMPS OUTSTANDING  HAS FURTHER DECLINED</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184666"/>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THE YIELD OF WMPS CONTINUED TRENDING DOWN</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0" y="4231149"/>
            <a:ext cx="3774399"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endParaRPr lang="en-US" dirty="0"/>
          </a:p>
          <a:p>
            <a:r>
              <a:rPr lang="en-US" dirty="0"/>
              <a:t>Source: China Banking Wealth Management Market Annual Report &amp; BBVA Research</a:t>
            </a:r>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Wind &amp; BBVA Research</a:t>
            </a:r>
          </a:p>
          <a:p>
            <a:r>
              <a:rPr lang="en-US" dirty="0"/>
              <a:t>*According to the WMPs that has published yield rate</a:t>
            </a:r>
          </a:p>
        </p:txBody>
      </p:sp>
      <p:sp>
        <p:nvSpPr>
          <p:cNvPr id="7" name="Subtítulo 6">
            <a:extLst>
              <a:ext uri="{FF2B5EF4-FFF2-40B4-BE49-F238E27FC236}">
                <a16:creationId xmlns="" xmlns:a16="http://schemas.microsoft.com/office/drawing/2014/main" id="{544BCC29-F9F8-664F-9A00-263359DDA727}"/>
              </a:ext>
            </a:extLst>
          </p:cNvPr>
          <p:cNvSpPr>
            <a:spLocks noGrp="1"/>
          </p:cNvSpPr>
          <p:nvPr>
            <p:ph type="subTitle" idx="2"/>
          </p:nvPr>
        </p:nvSpPr>
        <p:spPr>
          <a:xfrm>
            <a:off x="500600" y="4517351"/>
            <a:ext cx="8473500" cy="553998"/>
          </a:xfrm>
        </p:spPr>
        <p:txBody>
          <a:bodyPr/>
          <a:lstStyle/>
          <a:p>
            <a:r>
              <a:rPr lang="en-US" dirty="0"/>
              <a:t>WMPs, which used to act as a major funding channel for regional banks or highly leveraged companies, shrank to RMB 27.65 billion in the 2022 compared to RMB 29.0 trillion a year ago.  More importantly, banks are not allowed to provide principal guarantees for issued WMPs under the new regulatory framework.</a:t>
            </a:r>
          </a:p>
        </p:txBody>
      </p:sp>
      <p:pic>
        <p:nvPicPr>
          <p:cNvPr id="9" name="Imagen 8">
            <a:extLst>
              <a:ext uri="{FF2B5EF4-FFF2-40B4-BE49-F238E27FC236}">
                <a16:creationId xmlns="" xmlns:a16="http://schemas.microsoft.com/office/drawing/2014/main" id="{1802D69E-BB76-C2BC-1228-C42D3BA31EED}"/>
              </a:ext>
            </a:extLst>
          </p:cNvPr>
          <p:cNvPicPr>
            <a:picLocks noChangeAspect="1"/>
          </p:cNvPicPr>
          <p:nvPr/>
        </p:nvPicPr>
        <p:blipFill>
          <a:blip r:embed="rId2"/>
          <a:stretch>
            <a:fillRect/>
          </a:stretch>
        </p:blipFill>
        <p:spPr>
          <a:xfrm>
            <a:off x="500600" y="1721270"/>
            <a:ext cx="3981033" cy="2438611"/>
          </a:xfrm>
          <a:prstGeom prst="rect">
            <a:avLst/>
          </a:prstGeom>
        </p:spPr>
      </p:pic>
      <p:pic>
        <p:nvPicPr>
          <p:cNvPr id="8" name="Imagen 7">
            <a:extLst>
              <a:ext uri="{FF2B5EF4-FFF2-40B4-BE49-F238E27FC236}">
                <a16:creationId xmlns="" xmlns:a16="http://schemas.microsoft.com/office/drawing/2014/main" id="{0AF763EB-AC70-558F-A948-982BD70C66B2}"/>
              </a:ext>
            </a:extLst>
          </p:cNvPr>
          <p:cNvPicPr>
            <a:picLocks noChangeAspect="1"/>
          </p:cNvPicPr>
          <p:nvPr/>
        </p:nvPicPr>
        <p:blipFill>
          <a:blip r:embed="rId3"/>
          <a:stretch>
            <a:fillRect/>
          </a:stretch>
        </p:blipFill>
        <p:spPr>
          <a:xfrm>
            <a:off x="4918466" y="1705271"/>
            <a:ext cx="3901778" cy="2450804"/>
          </a:xfrm>
          <a:prstGeom prst="rect">
            <a:avLst/>
          </a:prstGeom>
        </p:spPr>
      </p:pic>
    </p:spTree>
    <p:extLst>
      <p:ext uri="{BB962C8B-B14F-4D97-AF65-F5344CB8AC3E}">
        <p14:creationId xmlns:p14="http://schemas.microsoft.com/office/powerpoint/2010/main" val="164996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Maturity mismatch between WMPs and underlying assets has lessened</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08214"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SHORT TERM WMPS OUTSTANDING  HAS FURTHER DECLINED</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553998"/>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BANKS ESTABLISHED WMP COMPANIES TO CONDUCT RELEVANT BUSINESSES SO AS TO RING FENCE ASSOCIATED RISKS</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Wind &amp; BBVA Research</a:t>
            </a:r>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1" y="4231149"/>
            <a:ext cx="3636017"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China Banking Wealth Management Market Annual Report &amp; BBVA Research</a:t>
            </a:r>
          </a:p>
        </p:txBody>
      </p:sp>
      <p:sp>
        <p:nvSpPr>
          <p:cNvPr id="7" name="Subtítulo 6">
            <a:extLst>
              <a:ext uri="{FF2B5EF4-FFF2-40B4-BE49-F238E27FC236}">
                <a16:creationId xmlns="" xmlns:a16="http://schemas.microsoft.com/office/drawing/2014/main" id="{544BCC29-F9F8-664F-9A00-263359DDA727}"/>
              </a:ext>
            </a:extLst>
          </p:cNvPr>
          <p:cNvSpPr>
            <a:spLocks noGrp="1"/>
          </p:cNvSpPr>
          <p:nvPr>
            <p:ph type="subTitle" idx="2"/>
          </p:nvPr>
        </p:nvSpPr>
        <p:spPr>
          <a:xfrm>
            <a:off x="500600" y="4609684"/>
            <a:ext cx="8473500" cy="369332"/>
          </a:xfrm>
        </p:spPr>
        <p:txBody>
          <a:bodyPr/>
          <a:lstStyle/>
          <a:p>
            <a:r>
              <a:rPr lang="en-US" dirty="0"/>
              <a:t>WMPs with short maturities (below 3 months) are relatively stable with their share around 40%, helping to reduce maturity mismatch risks between WMPs and underlying assets. </a:t>
            </a:r>
          </a:p>
        </p:txBody>
      </p:sp>
      <p:graphicFrame>
        <p:nvGraphicFramePr>
          <p:cNvPr id="3" name="Chart 1">
            <a:extLst>
              <a:ext uri="{FF2B5EF4-FFF2-40B4-BE49-F238E27FC236}">
                <a16:creationId xmlns="" xmlns:a16="http://schemas.microsoft.com/office/drawing/2014/main" id="{7E89388B-D252-4EE5-9295-C069F3F66B61}"/>
              </a:ext>
            </a:extLst>
          </p:cNvPr>
          <p:cNvGraphicFramePr>
            <a:graphicFrameLocks/>
          </p:cNvGraphicFramePr>
          <p:nvPr>
            <p:extLst>
              <p:ext uri="{D42A27DB-BD31-4B8C-83A1-F6EECF244321}">
                <p14:modId xmlns:p14="http://schemas.microsoft.com/office/powerpoint/2010/main" val="3408335870"/>
              </p:ext>
            </p:extLst>
          </p:nvPr>
        </p:nvGraphicFramePr>
        <p:xfrm>
          <a:off x="500600" y="1720451"/>
          <a:ext cx="3963450" cy="2435624"/>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a:extLst>
              <a:ext uri="{FF2B5EF4-FFF2-40B4-BE49-F238E27FC236}">
                <a16:creationId xmlns="" xmlns:a16="http://schemas.microsoft.com/office/drawing/2014/main" id="{7BFC5D5B-5F61-0859-22A7-02C385D87666}"/>
              </a:ext>
            </a:extLst>
          </p:cNvPr>
          <p:cNvPicPr>
            <a:picLocks noChangeAspect="1"/>
          </p:cNvPicPr>
          <p:nvPr/>
        </p:nvPicPr>
        <p:blipFill>
          <a:blip r:embed="rId3"/>
          <a:stretch>
            <a:fillRect/>
          </a:stretch>
        </p:blipFill>
        <p:spPr>
          <a:xfrm>
            <a:off x="5003800" y="1797200"/>
            <a:ext cx="3877392" cy="2316681"/>
          </a:xfrm>
          <a:prstGeom prst="rect">
            <a:avLst/>
          </a:prstGeom>
        </p:spPr>
      </p:pic>
    </p:spTree>
    <p:extLst>
      <p:ext uri="{BB962C8B-B14F-4D97-AF65-F5344CB8AC3E}">
        <p14:creationId xmlns:p14="http://schemas.microsoft.com/office/powerpoint/2010/main" val="167935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3" y="2138755"/>
            <a:ext cx="4778741" cy="1161658"/>
          </a:xfrm>
          <a:prstGeom prst="rect">
            <a:avLst/>
          </a:prstGeom>
        </p:spPr>
        <p:txBody>
          <a:bodyPr/>
          <a:lstStyle/>
          <a:p>
            <a:r>
              <a:rPr lang="en-US" dirty="0"/>
              <a:t>Macroeconomic environment</a:t>
            </a:r>
          </a:p>
        </p:txBody>
      </p:sp>
      <p:sp>
        <p:nvSpPr>
          <p:cNvPr id="5" name="4 CuadroTexto"/>
          <p:cNvSpPr txBox="1"/>
          <p:nvPr/>
        </p:nvSpPr>
        <p:spPr>
          <a:xfrm>
            <a:off x="495300" y="3539794"/>
            <a:ext cx="3982524" cy="566214"/>
          </a:xfrm>
          <a:prstGeom prst="rect">
            <a:avLst/>
          </a:prstGeom>
          <a:noFill/>
        </p:spPr>
        <p:txBody>
          <a:bodyPr wrap="square" lIns="0" tIns="0" rIns="0" bIns="0" rtlCol="0">
            <a:noAutofit/>
          </a:bodyPr>
          <a:lstStyle>
            <a:defPPr>
              <a:defRPr lang="es-ES_tradnl"/>
            </a:defPPr>
            <a:lvl1pPr algn="ctr">
              <a:defRPr sz="1600" u="none">
                <a:solidFill>
                  <a:srgbClr val="FFFFFF"/>
                </a:solidFill>
                <a:latin typeface="+mn-lt"/>
              </a:defRPr>
            </a:lvl1pPr>
          </a:lstStyle>
          <a:p>
            <a:pPr algn="l"/>
            <a:r>
              <a:rPr lang="en-US" dirty="0"/>
              <a:t>Weaker-than-expected credit growth in 2022 amid a slowing economy</a:t>
            </a:r>
          </a:p>
        </p:txBody>
      </p:sp>
      <p:sp>
        <p:nvSpPr>
          <p:cNvPr id="4" name="3 CuadroTexto"/>
          <p:cNvSpPr txBox="1"/>
          <p:nvPr/>
        </p:nvSpPr>
        <p:spPr>
          <a:xfrm>
            <a:off x="487363" y="1192922"/>
            <a:ext cx="831353" cy="641379"/>
          </a:xfrm>
          <a:prstGeom prst="rect">
            <a:avLst/>
          </a:prstGeom>
          <a:noFill/>
        </p:spPr>
        <p:txBody>
          <a:bodyPr wrap="square" lIns="0" tIns="0" rIns="0" bIns="0" rtlCol="0">
            <a:noAutofit/>
          </a:bodyPr>
          <a:lstStyle>
            <a:defPPr>
              <a:defRPr lang="es-ES_tradnl"/>
            </a:defPPr>
            <a:lvl1pPr algn="ctr">
              <a:defRPr sz="10600" b="1" u="none" cap="small">
                <a:solidFill>
                  <a:schemeClr val="accent1"/>
                </a:solidFill>
                <a:latin typeface="+mj-lt"/>
              </a:defRPr>
            </a:lvl1pPr>
          </a:lstStyle>
          <a:p>
            <a:pPr algn="l"/>
            <a:r>
              <a:rPr lang="en-US" sz="4800" b="0" dirty="0">
                <a:solidFill>
                  <a:schemeClr val="accent3"/>
                </a:solidFill>
              </a:rPr>
              <a:t>01</a:t>
            </a:r>
          </a:p>
        </p:txBody>
      </p:sp>
    </p:spTree>
    <p:extLst>
      <p:ext uri="{BB962C8B-B14F-4D97-AF65-F5344CB8AC3E}">
        <p14:creationId xmlns:p14="http://schemas.microsoft.com/office/powerpoint/2010/main" val="823966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Contraction in trust loans continues</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609684"/>
            <a:ext cx="8473538" cy="369332"/>
          </a:xfrm>
        </p:spPr>
        <p:txBody>
          <a:bodyPr/>
          <a:lstStyle/>
          <a:p>
            <a:pPr marL="0" indent="0"/>
            <a:r>
              <a:rPr lang="en-US" dirty="0"/>
              <a:t>The fast contraction in trust loans reflected the rising risks of real estate sector. Trust companies were scrambling to reduce their credit exposure to property developers. </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8317370" cy="184666"/>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TRUST COMPANY LOANS CONTINUED TO DECLINED</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China Trustee Association &amp; BBVA Research</a:t>
            </a:r>
          </a:p>
        </p:txBody>
      </p:sp>
      <p:pic>
        <p:nvPicPr>
          <p:cNvPr id="7" name="Imagen 6">
            <a:extLst>
              <a:ext uri="{FF2B5EF4-FFF2-40B4-BE49-F238E27FC236}">
                <a16:creationId xmlns="" xmlns:a16="http://schemas.microsoft.com/office/drawing/2014/main" id="{CF1BEF24-5A21-FF3D-3C96-2E6AF0A45D38}"/>
              </a:ext>
            </a:extLst>
          </p:cNvPr>
          <p:cNvPicPr>
            <a:picLocks noChangeAspect="1"/>
          </p:cNvPicPr>
          <p:nvPr/>
        </p:nvPicPr>
        <p:blipFill>
          <a:blip r:embed="rId2"/>
          <a:stretch>
            <a:fillRect/>
          </a:stretch>
        </p:blipFill>
        <p:spPr>
          <a:xfrm>
            <a:off x="493867" y="1708150"/>
            <a:ext cx="8480271" cy="2450804"/>
          </a:xfrm>
          <a:prstGeom prst="rect">
            <a:avLst/>
          </a:prstGeom>
        </p:spPr>
      </p:pic>
    </p:spTree>
    <p:extLst>
      <p:ext uri="{BB962C8B-B14F-4D97-AF65-F5344CB8AC3E}">
        <p14:creationId xmlns:p14="http://schemas.microsoft.com/office/powerpoint/2010/main" val="1747085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Trust assets pivoting away from infrastructure and real estate to bond market</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8473500" cy="184666"/>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AUTHORITIES PUT STRICT MONITOR ON THE FINANCING CHANNEL FOR INFRASTRUCTURE AND REAL ESTATE </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China Trustee Association &amp; BBVA Research</a:t>
            </a:r>
          </a:p>
        </p:txBody>
      </p:sp>
      <p:sp>
        <p:nvSpPr>
          <p:cNvPr id="6" name="39 CuadroTexto">
            <a:extLst>
              <a:ext uri="{FF2B5EF4-FFF2-40B4-BE49-F238E27FC236}">
                <a16:creationId xmlns="" xmlns:a16="http://schemas.microsoft.com/office/drawing/2014/main" id="{01CD12D5-2C8D-D2B9-CB28-F542EF3FB2D4}"/>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China Trustee Association &amp; BBVA Research</a:t>
            </a:r>
          </a:p>
        </p:txBody>
      </p:sp>
      <p:sp>
        <p:nvSpPr>
          <p:cNvPr id="7" name="Subtítulo 6">
            <a:extLst>
              <a:ext uri="{FF2B5EF4-FFF2-40B4-BE49-F238E27FC236}">
                <a16:creationId xmlns="" xmlns:a16="http://schemas.microsoft.com/office/drawing/2014/main" id="{544BCC29-F9F8-664F-9A00-263359DDA727}"/>
              </a:ext>
            </a:extLst>
          </p:cNvPr>
          <p:cNvSpPr>
            <a:spLocks noGrp="1"/>
          </p:cNvSpPr>
          <p:nvPr>
            <p:ph type="subTitle" idx="2"/>
          </p:nvPr>
        </p:nvSpPr>
        <p:spPr>
          <a:xfrm>
            <a:off x="500600" y="4609684"/>
            <a:ext cx="8473500" cy="369332"/>
          </a:xfrm>
        </p:spPr>
        <p:txBody>
          <a:bodyPr/>
          <a:lstStyle/>
          <a:p>
            <a:r>
              <a:rPr lang="en-US" dirty="0"/>
              <a:t>Despite the shrinking size of trust loans to real estate and infrastructure, the downturn in the real estate sector still poses significant credit risks to trust firms.</a:t>
            </a:r>
          </a:p>
        </p:txBody>
      </p:sp>
      <p:pic>
        <p:nvPicPr>
          <p:cNvPr id="8" name="Imagen 7">
            <a:extLst>
              <a:ext uri="{FF2B5EF4-FFF2-40B4-BE49-F238E27FC236}">
                <a16:creationId xmlns="" xmlns:a16="http://schemas.microsoft.com/office/drawing/2014/main" id="{C492C180-11D9-84F8-97F7-B7D0AE4D29F5}"/>
              </a:ext>
            </a:extLst>
          </p:cNvPr>
          <p:cNvPicPr>
            <a:picLocks noChangeAspect="1"/>
          </p:cNvPicPr>
          <p:nvPr/>
        </p:nvPicPr>
        <p:blipFill>
          <a:blip r:embed="rId2"/>
          <a:stretch>
            <a:fillRect/>
          </a:stretch>
        </p:blipFill>
        <p:spPr>
          <a:xfrm>
            <a:off x="471600" y="1802815"/>
            <a:ext cx="3901778" cy="2353260"/>
          </a:xfrm>
          <a:prstGeom prst="rect">
            <a:avLst/>
          </a:prstGeom>
        </p:spPr>
      </p:pic>
      <p:pic>
        <p:nvPicPr>
          <p:cNvPr id="9" name="Imagen 8">
            <a:extLst>
              <a:ext uri="{FF2B5EF4-FFF2-40B4-BE49-F238E27FC236}">
                <a16:creationId xmlns="" xmlns:a16="http://schemas.microsoft.com/office/drawing/2014/main" id="{C8CDD2AD-1388-41C8-9F8B-1FB372A409CF}"/>
              </a:ext>
            </a:extLst>
          </p:cNvPr>
          <p:cNvPicPr>
            <a:picLocks noChangeAspect="1"/>
          </p:cNvPicPr>
          <p:nvPr/>
        </p:nvPicPr>
        <p:blipFill>
          <a:blip r:embed="rId3"/>
          <a:stretch>
            <a:fillRect/>
          </a:stretch>
        </p:blipFill>
        <p:spPr>
          <a:xfrm>
            <a:off x="4973676" y="1617303"/>
            <a:ext cx="4035902" cy="2389839"/>
          </a:xfrm>
          <a:prstGeom prst="rect">
            <a:avLst/>
          </a:prstGeom>
        </p:spPr>
      </p:pic>
    </p:spTree>
    <p:extLst>
      <p:ext uri="{BB962C8B-B14F-4D97-AF65-F5344CB8AC3E}">
        <p14:creationId xmlns:p14="http://schemas.microsoft.com/office/powerpoint/2010/main" val="4116770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1600" y="406726"/>
            <a:ext cx="8502538" cy="361626"/>
          </a:xfrm>
        </p:spPr>
        <p:txBody>
          <a:bodyPr/>
          <a:lstStyle/>
          <a:p>
            <a:r>
              <a:rPr lang="en-US" dirty="0"/>
              <a:t>Money market funds attract massive capital inflow amid weak investment</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609684"/>
            <a:ext cx="8473538" cy="369332"/>
          </a:xfrm>
        </p:spPr>
        <p:txBody>
          <a:bodyPr/>
          <a:lstStyle/>
          <a:p>
            <a:pPr marL="0" indent="0"/>
            <a:r>
              <a:rPr lang="en-US" dirty="0"/>
              <a:t>Although returns on money market funds fell substantially in 2022, the total value rose to RMB 10.5 trillion by end-2022. It reflected investors’ strong preference for short-term and safe investment instruments under an highly uncertain environment. </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Wind &amp; BBVA Research</a:t>
            </a:r>
          </a:p>
        </p:txBody>
      </p:sp>
      <p:pic>
        <p:nvPicPr>
          <p:cNvPr id="10" name="Imagen 9">
            <a:extLst>
              <a:ext uri="{FF2B5EF4-FFF2-40B4-BE49-F238E27FC236}">
                <a16:creationId xmlns="" xmlns:a16="http://schemas.microsoft.com/office/drawing/2014/main" id="{9941AF6F-01FC-EDCB-DED0-4F46C945A2D6}"/>
              </a:ext>
            </a:extLst>
          </p:cNvPr>
          <p:cNvPicPr>
            <a:picLocks noChangeAspect="1"/>
          </p:cNvPicPr>
          <p:nvPr/>
        </p:nvPicPr>
        <p:blipFill>
          <a:blip r:embed="rId2"/>
          <a:stretch>
            <a:fillRect/>
          </a:stretch>
        </p:blipFill>
        <p:spPr>
          <a:xfrm>
            <a:off x="471600" y="1243850"/>
            <a:ext cx="8461981" cy="2987299"/>
          </a:xfrm>
          <a:prstGeom prst="rect">
            <a:avLst/>
          </a:prstGeom>
        </p:spPr>
      </p:pic>
    </p:spTree>
    <p:extLst>
      <p:ext uri="{BB962C8B-B14F-4D97-AF65-F5344CB8AC3E}">
        <p14:creationId xmlns:p14="http://schemas.microsoft.com/office/powerpoint/2010/main" val="3656560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73010" y="406726"/>
            <a:ext cx="7764210" cy="606148"/>
          </a:xfrm>
        </p:spPr>
        <p:txBody>
          <a:bodyPr/>
          <a:lstStyle/>
          <a:p>
            <a:r>
              <a:rPr lang="en-US" dirty="0"/>
              <a:t>Key regulatory developments in 2022</a:t>
            </a:r>
            <a:endParaRPr lang="es-ES_tradnl" dirty="0"/>
          </a:p>
        </p:txBody>
      </p:sp>
      <p:sp>
        <p:nvSpPr>
          <p:cNvPr id="6" name="39 CuadroTexto">
            <a:extLst>
              <a:ext uri="{FF2B5EF4-FFF2-40B4-BE49-F238E27FC236}">
                <a16:creationId xmlns="" xmlns:a16="http://schemas.microsoft.com/office/drawing/2014/main" id="{16919F2F-6A00-56F1-E227-A7054EB8BF25}"/>
              </a:ext>
            </a:extLst>
          </p:cNvPr>
          <p:cNvSpPr txBox="1"/>
          <p:nvPr/>
        </p:nvSpPr>
        <p:spPr>
          <a:xfrm>
            <a:off x="492801" y="4840749"/>
            <a:ext cx="2712038" cy="192889"/>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a:t>
            </a:r>
            <a:r>
              <a:rPr lang="es-ES" dirty="0" err="1" smtClean="0"/>
              <a:t>Moody</a:t>
            </a:r>
            <a:r>
              <a:rPr lang="es-ES" dirty="0" smtClean="0"/>
              <a:t>, </a:t>
            </a:r>
            <a:r>
              <a:rPr lang="es-ES" dirty="0" err="1" smtClean="0"/>
              <a:t>Government</a:t>
            </a:r>
            <a:r>
              <a:rPr lang="es-ES" dirty="0" smtClean="0"/>
              <a:t> </a:t>
            </a:r>
            <a:r>
              <a:rPr lang="es-ES" dirty="0" err="1" smtClean="0"/>
              <a:t>Work</a:t>
            </a:r>
            <a:r>
              <a:rPr lang="es-ES" dirty="0" smtClean="0"/>
              <a:t> </a:t>
            </a:r>
            <a:r>
              <a:rPr lang="es-ES" dirty="0" err="1" smtClean="0"/>
              <a:t>Report</a:t>
            </a:r>
            <a:r>
              <a:rPr lang="es-ES" dirty="0" smtClean="0"/>
              <a:t> &amp; </a:t>
            </a:r>
            <a:r>
              <a:rPr lang="es-ES" dirty="0"/>
              <a:t>BBVA </a:t>
            </a:r>
            <a:r>
              <a:rPr lang="es-ES" dirty="0" err="1"/>
              <a:t>Research</a:t>
            </a:r>
            <a:endParaRPr lang="es-ES" dirty="0"/>
          </a:p>
        </p:txBody>
      </p:sp>
      <p:graphicFrame>
        <p:nvGraphicFramePr>
          <p:cNvPr id="14" name="Table 13"/>
          <p:cNvGraphicFramePr>
            <a:graphicFrameLocks noGrp="1"/>
          </p:cNvGraphicFramePr>
          <p:nvPr>
            <p:extLst>
              <p:ext uri="{D42A27DB-BD31-4B8C-83A1-F6EECF244321}">
                <p14:modId xmlns:p14="http://schemas.microsoft.com/office/powerpoint/2010/main" val="2752943754"/>
              </p:ext>
            </p:extLst>
          </p:nvPr>
        </p:nvGraphicFramePr>
        <p:xfrm>
          <a:off x="526102" y="958731"/>
          <a:ext cx="7886700" cy="3345293"/>
        </p:xfrm>
        <a:graphic>
          <a:graphicData uri="http://schemas.openxmlformats.org/drawingml/2006/table">
            <a:tbl>
              <a:tblPr/>
              <a:tblGrid>
                <a:gridCol w="570841"/>
                <a:gridCol w="7315859"/>
              </a:tblGrid>
              <a:tr h="144893">
                <a:tc>
                  <a:txBody>
                    <a:bodyPr/>
                    <a:lstStyle/>
                    <a:p>
                      <a:pPr algn="l" rtl="0" fontAlgn="ctr"/>
                      <a:r>
                        <a:rPr lang="es-ES" sz="700" b="1" i="0" u="none" strike="noStrike" dirty="0">
                          <a:solidFill>
                            <a:srgbClr val="FFFFFF"/>
                          </a:solidFill>
                          <a:effectLst/>
                          <a:latin typeface="Arial" panose="020B0604020202020204" pitchFamily="34" charset="0"/>
                        </a:rPr>
                        <a:t>Date</a:t>
                      </a:r>
                    </a:p>
                  </a:txBody>
                  <a:tcPr marL="0" marR="0" marT="0" marB="0" anchor="ctr">
                    <a:lnL>
                      <a:noFill/>
                    </a:lnL>
                    <a:lnR>
                      <a:noFill/>
                    </a:lnR>
                    <a:lnT>
                      <a:noFill/>
                    </a:lnT>
                    <a:lnB>
                      <a:noFill/>
                    </a:lnB>
                    <a:solidFill>
                      <a:srgbClr val="043263"/>
                    </a:solidFill>
                  </a:tcPr>
                </a:tc>
                <a:tc>
                  <a:txBody>
                    <a:bodyPr/>
                    <a:lstStyle/>
                    <a:p>
                      <a:pPr algn="ctr" rtl="0" fontAlgn="ctr"/>
                      <a:r>
                        <a:rPr lang="es-ES" sz="700" b="1" i="0" u="none" strike="noStrike">
                          <a:solidFill>
                            <a:srgbClr val="FFFFFF"/>
                          </a:solidFill>
                          <a:effectLst/>
                          <a:latin typeface="Arial" panose="020B0604020202020204" pitchFamily="34" charset="0"/>
                        </a:rPr>
                        <a:t>Key regulatory developments</a:t>
                      </a:r>
                    </a:p>
                  </a:txBody>
                  <a:tcPr marL="0" marR="0" marT="0" marB="0" anchor="ctr">
                    <a:lnL>
                      <a:noFill/>
                    </a:lnL>
                    <a:lnR>
                      <a:noFill/>
                    </a:lnR>
                    <a:lnT>
                      <a:noFill/>
                    </a:lnT>
                    <a:lnB>
                      <a:noFill/>
                    </a:lnB>
                    <a:solidFill>
                      <a:srgbClr val="043263"/>
                    </a:solidFill>
                  </a:tcPr>
                </a:tc>
              </a:tr>
              <a:tr h="204554">
                <a:tc>
                  <a:txBody>
                    <a:bodyPr/>
                    <a:lstStyle/>
                    <a:p>
                      <a:pPr algn="l" rtl="0" fontAlgn="ctr"/>
                      <a:r>
                        <a:rPr lang="es-ES" sz="700" b="0" i="0" u="none" strike="noStrike">
                          <a:solidFill>
                            <a:srgbClr val="121212"/>
                          </a:solidFill>
                          <a:effectLst/>
                          <a:latin typeface="Arial" panose="020B0604020202020204" pitchFamily="34" charset="0"/>
                        </a:rPr>
                        <a:t>22-Jan</a:t>
                      </a:r>
                    </a:p>
                  </a:txBody>
                  <a:tcPr marL="0" marR="0" marT="0" marB="0" anchor="ctr">
                    <a:lnL>
                      <a:noFill/>
                    </a:lnL>
                    <a:lnR>
                      <a:noFill/>
                    </a:lnR>
                    <a:lnT>
                      <a:noFill/>
                    </a:lnT>
                    <a:lnB>
                      <a:noFill/>
                    </a:lnB>
                  </a:tcPr>
                </a:tc>
                <a:tc>
                  <a:txBody>
                    <a:bodyPr/>
                    <a:lstStyle/>
                    <a:p>
                      <a:pPr algn="l" rtl="0" fontAlgn="ctr"/>
                      <a:r>
                        <a:rPr lang="en-US" sz="700" b="0" i="0" u="none" strike="noStrike">
                          <a:solidFill>
                            <a:srgbClr val="121212"/>
                          </a:solidFill>
                          <a:effectLst/>
                          <a:latin typeface="Arial" panose="020B0604020202020204" pitchFamily="34" charset="0"/>
                        </a:rPr>
                        <a:t>The CBRC issued the "Measures for the Management of Project Companies of Financial Leasing Companies", which regulats that financial leasing companies will need to carry out financial leasing business in the form of project companies, clarify the business scope of project companies and improve management systems and mechanisms.</a:t>
                      </a:r>
                    </a:p>
                  </a:txBody>
                  <a:tcPr marL="0" marR="0" marT="0" marB="0" anchor="ctr">
                    <a:lnL>
                      <a:noFill/>
                    </a:lnL>
                    <a:lnR>
                      <a:noFill/>
                    </a:lnR>
                    <a:lnT>
                      <a:noFill/>
                    </a:lnT>
                    <a:lnB>
                      <a:noFill/>
                    </a:lnB>
                  </a:tcPr>
                </a:tc>
              </a:tr>
              <a:tr h="306831">
                <a:tc>
                  <a:txBody>
                    <a:bodyPr/>
                    <a:lstStyle/>
                    <a:p>
                      <a:pPr algn="l" rtl="0" fontAlgn="ctr"/>
                      <a:r>
                        <a:rPr lang="es-ES" sz="700" b="0" i="0" u="none" strike="noStrike">
                          <a:solidFill>
                            <a:srgbClr val="121212"/>
                          </a:solidFill>
                          <a:effectLst/>
                          <a:latin typeface="Arial" panose="020B0604020202020204" pitchFamily="34" charset="0"/>
                        </a:rPr>
                        <a:t>22-Jan</a:t>
                      </a:r>
                    </a:p>
                  </a:txBody>
                  <a:tcPr marL="0" marR="0" marT="0" marB="0" anchor="ctr">
                    <a:lnL>
                      <a:noFill/>
                    </a:lnL>
                    <a:lnR>
                      <a:noFill/>
                    </a:lnR>
                    <a:lnT>
                      <a:noFill/>
                    </a:lnT>
                    <a:lnB>
                      <a:noFill/>
                    </a:lnB>
                    <a:solidFill>
                      <a:srgbClr val="E9E9E9"/>
                    </a:solidFill>
                  </a:tcPr>
                </a:tc>
                <a:tc>
                  <a:txBody>
                    <a:bodyPr/>
                    <a:lstStyle/>
                    <a:p>
                      <a:pPr algn="l" rtl="0" fontAlgn="t"/>
                      <a:r>
                        <a:rPr lang="en-US" sz="700" b="0" i="0" u="none" strike="noStrike">
                          <a:solidFill>
                            <a:srgbClr val="121212"/>
                          </a:solidFill>
                          <a:effectLst/>
                          <a:latin typeface="Arial" panose="020B0604020202020204" pitchFamily="34" charset="0"/>
                        </a:rPr>
                        <a:t>The SFC has issued the "Interim Provisions on the Supervision of Important Money Market Funds (Draft for Comments". The "Interim Provisions" impose more stringent and prudent requirements on a number of indicators for important money market funds, including: leverage ratio, single issuer/investor, concentration, the proportion of specific assets, and a minimum percentage of holdings high-quality assets with high liquidity, etc. </a:t>
                      </a:r>
                    </a:p>
                  </a:txBody>
                  <a:tcPr marL="0" marR="0" marT="0" marB="0">
                    <a:lnL>
                      <a:noFill/>
                    </a:lnL>
                    <a:lnR>
                      <a:noFill/>
                    </a:lnR>
                    <a:lnT>
                      <a:noFill/>
                    </a:lnT>
                    <a:lnB>
                      <a:noFill/>
                    </a:lnB>
                    <a:solidFill>
                      <a:srgbClr val="E9E9E9"/>
                    </a:solidFill>
                  </a:tcPr>
                </a:tc>
              </a:tr>
              <a:tr h="409108">
                <a:tc>
                  <a:txBody>
                    <a:bodyPr/>
                    <a:lstStyle/>
                    <a:p>
                      <a:pPr algn="l" rtl="0" fontAlgn="ctr"/>
                      <a:r>
                        <a:rPr lang="es-ES" sz="700" b="0" i="0" u="none" strike="noStrike">
                          <a:solidFill>
                            <a:srgbClr val="121212"/>
                          </a:solidFill>
                          <a:effectLst/>
                          <a:latin typeface="Arial" panose="020B0604020202020204" pitchFamily="34" charset="0"/>
                        </a:rPr>
                        <a:t>22-Feb</a:t>
                      </a:r>
                    </a:p>
                  </a:txBody>
                  <a:tcPr marL="0" marR="0" marT="0" marB="0" anchor="ctr">
                    <a:lnL>
                      <a:noFill/>
                    </a:lnL>
                    <a:lnR>
                      <a:noFill/>
                    </a:lnR>
                    <a:lnT>
                      <a:noFill/>
                    </a:lnT>
                    <a:lnB>
                      <a:noFill/>
                    </a:lnB>
                  </a:tcPr>
                </a:tc>
                <a:tc>
                  <a:txBody>
                    <a:bodyPr/>
                    <a:lstStyle/>
                    <a:p>
                      <a:pPr algn="l" rtl="0" fontAlgn="ctr"/>
                      <a:r>
                        <a:rPr lang="en-US" sz="700" b="0" i="0" u="none" strike="noStrike">
                          <a:solidFill>
                            <a:srgbClr val="121212"/>
                          </a:solidFill>
                          <a:effectLst/>
                          <a:latin typeface="Arial" panose="020B0604020202020204" pitchFamily="34" charset="0"/>
                        </a:rPr>
                        <a:t>The CBRIC issued the " Administrative Measures for Trust Industry Protection Funds and Liquidity Mutual Funds (Draft for Comments)", proposing new measures for the Trust Industry Protection Fund. One of the key adjustments is the simultaneous establishment of two parallel funds, including a newly trust industry protection fund (the "New PPF") and the original subscription-based fund remnamed as the "Liquidity Mutual Fund". The New PPF will provide relief to trust companies facing general liquidity risk to help them resume normal operations. The latter, in turn, will continue to be available to trust companies seeking short-term liquidity support in response to operational risks and liquidity stress.</a:t>
                      </a:r>
                    </a:p>
                  </a:txBody>
                  <a:tcPr marL="0" marR="0" marT="0" marB="0" anchor="ctr">
                    <a:lnL>
                      <a:noFill/>
                    </a:lnL>
                    <a:lnR>
                      <a:noFill/>
                    </a:lnR>
                    <a:lnT>
                      <a:noFill/>
                    </a:lnT>
                    <a:lnB>
                      <a:noFill/>
                    </a:lnB>
                  </a:tcPr>
                </a:tc>
              </a:tr>
              <a:tr h="306831">
                <a:tc>
                  <a:txBody>
                    <a:bodyPr/>
                    <a:lstStyle/>
                    <a:p>
                      <a:pPr algn="l" rtl="0" fontAlgn="ctr"/>
                      <a:r>
                        <a:rPr lang="es-ES" sz="700" b="0" i="0" u="none" strike="noStrike">
                          <a:solidFill>
                            <a:srgbClr val="121212"/>
                          </a:solidFill>
                          <a:effectLst/>
                          <a:latin typeface="Arial" panose="020B0604020202020204" pitchFamily="34" charset="0"/>
                        </a:rPr>
                        <a:t>22-Apr</a:t>
                      </a:r>
                    </a:p>
                  </a:txBody>
                  <a:tcPr marL="0" marR="0" marT="0" marB="0" anchor="ctr">
                    <a:lnL>
                      <a:noFill/>
                    </a:lnL>
                    <a:lnR>
                      <a:noFill/>
                    </a:lnR>
                    <a:lnT>
                      <a:noFill/>
                    </a:lnT>
                    <a:lnB>
                      <a:noFill/>
                    </a:lnB>
                    <a:solidFill>
                      <a:srgbClr val="E9E9E9"/>
                    </a:solidFill>
                  </a:tcPr>
                </a:tc>
                <a:tc>
                  <a:txBody>
                    <a:bodyPr/>
                    <a:lstStyle/>
                    <a:p>
                      <a:pPr algn="l" rtl="0" fontAlgn="t"/>
                      <a:r>
                        <a:rPr lang="en-US" sz="700" b="0" i="0" u="none" strike="noStrike">
                          <a:solidFill>
                            <a:srgbClr val="121212"/>
                          </a:solidFill>
                          <a:effectLst/>
                          <a:latin typeface="Arial" panose="020B0604020202020204" pitchFamily="34" charset="0"/>
                        </a:rPr>
                        <a:t>The CBRIC has issued a Notice on Matters Relating to the Adjustment of the Classification of Trust Business, which proposes that trust business will be divided into three main categories: asset management trusts, asset servicing trusts and public welfare/charitable trusts. The new classification will excludes financing-related trust business. The new framework will help clarify the direction of trust business transformation.</a:t>
                      </a:r>
                    </a:p>
                  </a:txBody>
                  <a:tcPr marL="0" marR="0" marT="0" marB="0">
                    <a:lnL>
                      <a:noFill/>
                    </a:lnL>
                    <a:lnR>
                      <a:noFill/>
                    </a:lnR>
                    <a:lnT>
                      <a:noFill/>
                    </a:lnT>
                    <a:lnB>
                      <a:noFill/>
                    </a:lnB>
                    <a:solidFill>
                      <a:srgbClr val="E9E9E9"/>
                    </a:solidFill>
                  </a:tcPr>
                </a:tc>
              </a:tr>
              <a:tr h="204554">
                <a:tc>
                  <a:txBody>
                    <a:bodyPr/>
                    <a:lstStyle/>
                    <a:p>
                      <a:pPr algn="l" rtl="0" fontAlgn="ctr"/>
                      <a:r>
                        <a:rPr lang="es-ES" sz="700" b="0" i="0" u="none" strike="noStrike">
                          <a:solidFill>
                            <a:srgbClr val="121212"/>
                          </a:solidFill>
                          <a:effectLst/>
                          <a:latin typeface="Arial" panose="020B0604020202020204" pitchFamily="34" charset="0"/>
                        </a:rPr>
                        <a:t>22-Jun</a:t>
                      </a:r>
                    </a:p>
                  </a:txBody>
                  <a:tcPr marL="0" marR="0" marT="0" marB="0" anchor="ctr">
                    <a:lnL>
                      <a:noFill/>
                    </a:lnL>
                    <a:lnR>
                      <a:noFill/>
                    </a:lnR>
                    <a:lnT>
                      <a:noFill/>
                    </a:lnT>
                    <a:lnB>
                      <a:noFill/>
                    </a:lnB>
                  </a:tcPr>
                </a:tc>
                <a:tc>
                  <a:txBody>
                    <a:bodyPr/>
                    <a:lstStyle/>
                    <a:p>
                      <a:pPr algn="l" rtl="0" fontAlgn="ctr"/>
                      <a:r>
                        <a:rPr lang="en-US" sz="700" b="0" i="0" u="none" strike="noStrike">
                          <a:solidFill>
                            <a:srgbClr val="121212"/>
                          </a:solidFill>
                          <a:effectLst/>
                          <a:latin typeface="Arial" panose="020B0604020202020204" pitchFamily="34" charset="0"/>
                        </a:rPr>
                        <a:t>The Ministry of Finance issued the "Regulations on Accounting Treatment Related to Asset Management Products", which has come into effect from 1 July 2022. The new regulations will unify the accounting treatment methods related to most asset management products in the market and raise the standard of overall financial instruments.</a:t>
                      </a:r>
                    </a:p>
                  </a:txBody>
                  <a:tcPr marL="0" marR="0" marT="0" marB="0" anchor="ctr">
                    <a:lnL>
                      <a:noFill/>
                    </a:lnL>
                    <a:lnR>
                      <a:noFill/>
                    </a:lnR>
                    <a:lnT>
                      <a:noFill/>
                    </a:lnT>
                    <a:lnB>
                      <a:noFill/>
                    </a:lnB>
                  </a:tcPr>
                </a:tc>
              </a:tr>
              <a:tr h="204554">
                <a:tc>
                  <a:txBody>
                    <a:bodyPr/>
                    <a:lstStyle/>
                    <a:p>
                      <a:pPr algn="l" rtl="0" fontAlgn="ctr"/>
                      <a:r>
                        <a:rPr lang="es-ES" sz="700" b="0" i="0" u="none" strike="noStrike">
                          <a:solidFill>
                            <a:srgbClr val="121212"/>
                          </a:solidFill>
                          <a:effectLst/>
                          <a:latin typeface="Arial" panose="020B0604020202020204" pitchFamily="34" charset="0"/>
                        </a:rPr>
                        <a:t>22-Jul</a:t>
                      </a:r>
                    </a:p>
                  </a:txBody>
                  <a:tcPr marL="0" marR="0" marT="0" marB="0" anchor="ctr">
                    <a:lnL>
                      <a:noFill/>
                    </a:lnL>
                    <a:lnR>
                      <a:noFill/>
                    </a:lnR>
                    <a:lnT>
                      <a:noFill/>
                    </a:lnT>
                    <a:lnB>
                      <a:noFill/>
                    </a:lnB>
                    <a:solidFill>
                      <a:srgbClr val="E9E9E9"/>
                    </a:solidFill>
                  </a:tcPr>
                </a:tc>
                <a:tc>
                  <a:txBody>
                    <a:bodyPr/>
                    <a:lstStyle/>
                    <a:p>
                      <a:pPr algn="l" rtl="0" fontAlgn="ctr"/>
                      <a:r>
                        <a:rPr lang="en-US" sz="700" b="0" i="0" u="none" strike="noStrike">
                          <a:solidFill>
                            <a:srgbClr val="121212"/>
                          </a:solidFill>
                          <a:effectLst/>
                          <a:latin typeface="Arial" panose="020B0604020202020204" pitchFamily="34" charset="0"/>
                        </a:rPr>
                        <a:t>The CBIRC issued the "Measures for Capital Management of Financial Asset Investment Companies (Trial)". The main provisions include the calculation of Tier 1 and Tier 2 capital adequacy ratios, measurement of risk-weighted assets, calculation of leverage ratio and internal capital adequacy assessment procedures. </a:t>
                      </a:r>
                    </a:p>
                  </a:txBody>
                  <a:tcPr marL="0" marR="0" marT="0" marB="0" anchor="ctr">
                    <a:lnL>
                      <a:noFill/>
                    </a:lnL>
                    <a:lnR>
                      <a:noFill/>
                    </a:lnR>
                    <a:lnT>
                      <a:noFill/>
                    </a:lnT>
                    <a:lnB>
                      <a:noFill/>
                    </a:lnB>
                    <a:solidFill>
                      <a:srgbClr val="E9E9E9"/>
                    </a:solidFill>
                  </a:tcPr>
                </a:tc>
              </a:tr>
              <a:tr h="204554">
                <a:tc>
                  <a:txBody>
                    <a:bodyPr/>
                    <a:lstStyle/>
                    <a:p>
                      <a:pPr algn="l" rtl="0" fontAlgn="b"/>
                      <a:r>
                        <a:rPr lang="es-ES" sz="700" b="0" i="0" u="none" strike="noStrike">
                          <a:solidFill>
                            <a:srgbClr val="121212"/>
                          </a:solidFill>
                          <a:effectLst/>
                          <a:latin typeface="Arial" panose="020B0604020202020204" pitchFamily="34" charset="0"/>
                        </a:rPr>
                        <a:t>22-Jul</a:t>
                      </a:r>
                    </a:p>
                  </a:txBody>
                  <a:tcPr marL="0" marR="0" marT="0" marB="0" anchor="b">
                    <a:lnL>
                      <a:noFill/>
                    </a:lnL>
                    <a:lnR>
                      <a:noFill/>
                    </a:lnR>
                    <a:lnT>
                      <a:noFill/>
                    </a:lnT>
                    <a:lnB>
                      <a:noFill/>
                    </a:lnB>
                  </a:tcPr>
                </a:tc>
                <a:tc>
                  <a:txBody>
                    <a:bodyPr/>
                    <a:lstStyle/>
                    <a:p>
                      <a:pPr algn="l" rtl="0" fontAlgn="ctr"/>
                      <a:r>
                        <a:rPr lang="en-US" sz="700" b="0" i="0" u="none" strike="noStrike">
                          <a:solidFill>
                            <a:srgbClr val="121212"/>
                          </a:solidFill>
                          <a:effectLst/>
                          <a:latin typeface="Arial" panose="020B0604020202020204" pitchFamily="34" charset="0"/>
                        </a:rPr>
                        <a:t>The CBIRC issued "Further Notice on Regulation of Commercial Banks' Internet Lending Business", in order to further regulate the online lending business of commercial banks, and promote the stable and healthy development of online lending.</a:t>
                      </a:r>
                    </a:p>
                  </a:txBody>
                  <a:tcPr marL="0" marR="0" marT="0" marB="0" anchor="ctr">
                    <a:lnL>
                      <a:noFill/>
                    </a:lnL>
                    <a:lnR>
                      <a:noFill/>
                    </a:lnR>
                    <a:lnT>
                      <a:noFill/>
                    </a:lnT>
                    <a:lnB>
                      <a:noFill/>
                    </a:lnB>
                  </a:tcPr>
                </a:tc>
              </a:tr>
              <a:tr h="204554">
                <a:tc>
                  <a:txBody>
                    <a:bodyPr/>
                    <a:lstStyle/>
                    <a:p>
                      <a:pPr algn="l" rtl="0" fontAlgn="ctr"/>
                      <a:r>
                        <a:rPr lang="es-ES" sz="700" b="0" i="0" u="none" strike="noStrike">
                          <a:solidFill>
                            <a:srgbClr val="121212"/>
                          </a:solidFill>
                          <a:effectLst/>
                          <a:latin typeface="Arial" panose="020B0604020202020204" pitchFamily="34" charset="0"/>
                        </a:rPr>
                        <a:t>22-Aug</a:t>
                      </a:r>
                    </a:p>
                  </a:txBody>
                  <a:tcPr marL="0" marR="0" marT="0" marB="0" anchor="ctr">
                    <a:lnL>
                      <a:noFill/>
                    </a:lnL>
                    <a:lnR>
                      <a:noFill/>
                    </a:lnR>
                    <a:lnT>
                      <a:noFill/>
                    </a:lnT>
                    <a:lnB>
                      <a:noFill/>
                    </a:lnB>
                    <a:solidFill>
                      <a:srgbClr val="E9E9E9"/>
                    </a:solidFill>
                  </a:tcPr>
                </a:tc>
                <a:tc>
                  <a:txBody>
                    <a:bodyPr/>
                    <a:lstStyle/>
                    <a:p>
                      <a:pPr algn="l" rtl="0" fontAlgn="ctr"/>
                      <a:r>
                        <a:rPr lang="en-US" sz="700" b="0" i="0" u="none" strike="noStrike">
                          <a:solidFill>
                            <a:srgbClr val="121212"/>
                          </a:solidFill>
                          <a:effectLst/>
                          <a:latin typeface="Arial" panose="020B0604020202020204" pitchFamily="34" charset="0"/>
                        </a:rPr>
                        <a:t>The CBIRC issued the "Regulations on the Administration of Insurance Asset Management Companies, effective from 1 September 2022, which treat domestic and foreign insurance company shareholders of insurance asset management companies equally, remove the upper limit of foreign ownership and set conditions for uniform application.</a:t>
                      </a:r>
                    </a:p>
                  </a:txBody>
                  <a:tcPr marL="0" marR="0" marT="0" marB="0" anchor="ctr">
                    <a:lnL>
                      <a:noFill/>
                    </a:lnL>
                    <a:lnR>
                      <a:noFill/>
                    </a:lnR>
                    <a:lnT>
                      <a:noFill/>
                    </a:lnT>
                    <a:lnB>
                      <a:noFill/>
                    </a:lnB>
                    <a:solidFill>
                      <a:srgbClr val="E9E9E9"/>
                    </a:solidFill>
                  </a:tcPr>
                </a:tc>
              </a:tr>
              <a:tr h="306831">
                <a:tc>
                  <a:txBody>
                    <a:bodyPr/>
                    <a:lstStyle/>
                    <a:p>
                      <a:pPr algn="l" rtl="0" fontAlgn="t"/>
                      <a:r>
                        <a:rPr lang="es-ES" sz="700" b="0" i="0" u="none" strike="noStrike">
                          <a:solidFill>
                            <a:srgbClr val="121212"/>
                          </a:solidFill>
                          <a:effectLst/>
                          <a:latin typeface="Arial" panose="020B0604020202020204" pitchFamily="34" charset="0"/>
                        </a:rPr>
                        <a:t>22-Aug</a:t>
                      </a:r>
                    </a:p>
                  </a:txBody>
                  <a:tcPr marL="0" marR="0" marT="0" marB="0">
                    <a:lnL>
                      <a:noFill/>
                    </a:lnL>
                    <a:lnR>
                      <a:noFill/>
                    </a:lnR>
                    <a:lnT>
                      <a:noFill/>
                    </a:lnT>
                    <a:lnB>
                      <a:noFill/>
                    </a:lnB>
                  </a:tcPr>
                </a:tc>
                <a:tc>
                  <a:txBody>
                    <a:bodyPr/>
                    <a:lstStyle/>
                    <a:p>
                      <a:pPr algn="l" rtl="0" fontAlgn="ctr"/>
                      <a:r>
                        <a:rPr lang="en-US" sz="700" b="0" i="0" u="none" strike="noStrike">
                          <a:solidFill>
                            <a:srgbClr val="121212"/>
                          </a:solidFill>
                          <a:effectLst/>
                          <a:latin typeface="Arial" panose="020B0604020202020204" pitchFamily="34" charset="0"/>
                        </a:rPr>
                        <a:t>The PBOC, together with the National Development and Reform Commission, the Ministry of Finance, the CBRIC and the SFC, jointly issued the "Notice on Promoting the Healthy Development of the Credit Rating Industry in the Bond Market", which came into effect on 1 September 2022. The new regulations recommend that credit rating agencies to establish quality assessment mechanisms and conduct cross-validation in order to improve credit rating standards.</a:t>
                      </a:r>
                    </a:p>
                  </a:txBody>
                  <a:tcPr marL="0" marR="0" marT="0" marB="0" anchor="ctr">
                    <a:lnL>
                      <a:noFill/>
                    </a:lnL>
                    <a:lnR>
                      <a:noFill/>
                    </a:lnR>
                    <a:lnT>
                      <a:noFill/>
                    </a:lnT>
                    <a:lnB>
                      <a:noFill/>
                    </a:lnB>
                  </a:tcPr>
                </a:tc>
              </a:tr>
              <a:tr h="306831">
                <a:tc>
                  <a:txBody>
                    <a:bodyPr/>
                    <a:lstStyle/>
                    <a:p>
                      <a:pPr algn="l" rtl="0" fontAlgn="ctr"/>
                      <a:r>
                        <a:rPr lang="es-ES" sz="700" b="0" i="0" u="none" strike="noStrike">
                          <a:solidFill>
                            <a:srgbClr val="121212"/>
                          </a:solidFill>
                          <a:effectLst/>
                          <a:latin typeface="Arial" panose="020B0604020202020204" pitchFamily="34" charset="0"/>
                        </a:rPr>
                        <a:t>22-Aug</a:t>
                      </a:r>
                    </a:p>
                  </a:txBody>
                  <a:tcPr marL="0" marR="0" marT="0" marB="0" anchor="ctr">
                    <a:lnL>
                      <a:noFill/>
                    </a:lnL>
                    <a:lnR>
                      <a:noFill/>
                    </a:lnR>
                    <a:lnT>
                      <a:noFill/>
                    </a:lnT>
                    <a:lnB>
                      <a:noFill/>
                    </a:lnB>
                    <a:solidFill>
                      <a:srgbClr val="E9E9E9"/>
                    </a:solidFill>
                  </a:tcPr>
                </a:tc>
                <a:tc>
                  <a:txBody>
                    <a:bodyPr/>
                    <a:lstStyle/>
                    <a:p>
                      <a:pPr algn="l" rtl="0" fontAlgn="ctr"/>
                      <a:r>
                        <a:rPr lang="en-US" sz="700" b="0" i="0" u="none" strike="noStrike">
                          <a:solidFill>
                            <a:srgbClr val="121212"/>
                          </a:solidFill>
                          <a:effectLst/>
                          <a:latin typeface="Arial" panose="020B0604020202020204" pitchFamily="34" charset="0"/>
                        </a:rPr>
                        <a:t>Following the release of the consultation draft on 29 April 2022, the CBRIC issued the "Measures on Internal Control of Wealth Management Companies" to enhance management. The new regulations require wealth management companies to establish a prudent internal control management mechanisms and organisational structures, covering various business and management activities. A comprehensive assessment will be conducted at least once a year.</a:t>
                      </a:r>
                    </a:p>
                  </a:txBody>
                  <a:tcPr marL="0" marR="0" marT="0" marB="0" anchor="ctr">
                    <a:lnL>
                      <a:noFill/>
                    </a:lnL>
                    <a:lnR>
                      <a:noFill/>
                    </a:lnR>
                    <a:lnT>
                      <a:noFill/>
                    </a:lnT>
                    <a:lnB>
                      <a:noFill/>
                    </a:lnB>
                    <a:solidFill>
                      <a:srgbClr val="E9E9E9"/>
                    </a:solidFill>
                  </a:tcPr>
                </a:tc>
              </a:tr>
              <a:tr h="409108">
                <a:tc>
                  <a:txBody>
                    <a:bodyPr/>
                    <a:lstStyle/>
                    <a:p>
                      <a:pPr algn="l" rtl="0" fontAlgn="t"/>
                      <a:r>
                        <a:rPr lang="es-ES" sz="700" b="0" i="0" u="none" strike="noStrike">
                          <a:solidFill>
                            <a:srgbClr val="121212"/>
                          </a:solidFill>
                          <a:effectLst/>
                          <a:latin typeface="Arial" panose="020B0604020202020204" pitchFamily="34" charset="0"/>
                        </a:rPr>
                        <a:t>23-Mar</a:t>
                      </a:r>
                    </a:p>
                  </a:txBody>
                  <a:tcPr marL="0" marR="0" marT="0" marB="0">
                    <a:lnL>
                      <a:noFill/>
                    </a:lnL>
                    <a:lnR>
                      <a:noFill/>
                    </a:lnR>
                    <a:lnT>
                      <a:noFill/>
                    </a:lnT>
                    <a:lnB w="6350" cap="flat" cmpd="sng" algn="ctr">
                      <a:solidFill>
                        <a:srgbClr val="888888"/>
                      </a:solidFill>
                      <a:prstDash val="solid"/>
                      <a:round/>
                      <a:headEnd type="none" w="med" len="med"/>
                      <a:tailEnd type="none" w="med" len="med"/>
                    </a:lnB>
                  </a:tcPr>
                </a:tc>
                <a:tc>
                  <a:txBody>
                    <a:bodyPr/>
                    <a:lstStyle/>
                    <a:p>
                      <a:pPr algn="l" rtl="0" fontAlgn="ctr"/>
                      <a:r>
                        <a:rPr lang="en-US" sz="700" b="0" i="0" u="none" strike="noStrike" dirty="0">
                          <a:solidFill>
                            <a:srgbClr val="121212"/>
                          </a:solidFill>
                          <a:effectLst/>
                          <a:latin typeface="Arial" panose="020B0604020202020204" pitchFamily="34" charset="0"/>
                        </a:rPr>
                        <a:t>The "two sessions" announced to establish the super regulator for the financial sector-National Financial Regulatory Administration to replace and unify the previous China Banking and Insurance Regulatory Commission (CBIRC), consolidating financial system regulation and oversight, which aimed at closing loopholes with multiple agencies monitoring different aspects of financial </a:t>
                      </a:r>
                      <a:r>
                        <a:rPr lang="en-US" sz="700" b="0" i="0" u="none" strike="noStrike" dirty="0" err="1" smtClean="0">
                          <a:solidFill>
                            <a:srgbClr val="121212"/>
                          </a:solidFill>
                          <a:effectLst/>
                          <a:latin typeface="Arial" panose="020B0604020202020204" pitchFamily="34" charset="0"/>
                        </a:rPr>
                        <a:t>industry.The</a:t>
                      </a:r>
                      <a:r>
                        <a:rPr lang="en-US" sz="700" b="0" i="0" u="none" strike="noStrike" dirty="0" smtClean="0">
                          <a:solidFill>
                            <a:srgbClr val="121212"/>
                          </a:solidFill>
                          <a:effectLst/>
                          <a:latin typeface="Arial" panose="020B0604020202020204" pitchFamily="34" charset="0"/>
                        </a:rPr>
                        <a:t> </a:t>
                      </a:r>
                      <a:r>
                        <a:rPr lang="en-US" sz="700" b="0" i="0" u="none" strike="noStrike" dirty="0">
                          <a:solidFill>
                            <a:srgbClr val="121212"/>
                          </a:solidFill>
                          <a:effectLst/>
                          <a:latin typeface="Arial" panose="020B0604020202020204" pitchFamily="34" charset="0"/>
                        </a:rPr>
                        <a:t>setting up of the new super financial regulatory body comes as the authorities seeks to rein in large corporate and financial institutions that may bring systemic financial risks through regulatory arbitrage among previous multiply authorities.</a:t>
                      </a:r>
                    </a:p>
                  </a:txBody>
                  <a:tcPr marL="0" marR="0" marT="0" marB="0" anchor="ctr">
                    <a:lnL>
                      <a:noFill/>
                    </a:lnL>
                    <a:lnR>
                      <a:noFill/>
                    </a:lnR>
                    <a:lnT>
                      <a:noFill/>
                    </a:lnT>
                    <a:lnB w="6350" cap="flat" cmpd="sng" algn="ctr">
                      <a:solidFill>
                        <a:srgbClr val="888888"/>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8734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1 Título"/>
          <p:cNvSpPr>
            <a:spLocks noGrp="1"/>
          </p:cNvSpPr>
          <p:nvPr>
            <p:ph type="title"/>
          </p:nvPr>
        </p:nvSpPr>
        <p:spPr>
          <a:xfrm>
            <a:off x="473010" y="406726"/>
            <a:ext cx="6884100" cy="342000"/>
          </a:xfrm>
        </p:spPr>
        <p:txBody>
          <a:bodyPr/>
          <a:lstStyle/>
          <a:p>
            <a:r>
              <a:rPr lang="es-ES_tradnl"/>
              <a:t>Disclaimer</a:t>
            </a:r>
            <a:endParaRPr lang="en-GB" dirty="0"/>
          </a:p>
        </p:txBody>
      </p:sp>
      <p:sp>
        <p:nvSpPr>
          <p:cNvPr id="41" name="3 Título"/>
          <p:cNvSpPr txBox="1">
            <a:spLocks/>
          </p:cNvSpPr>
          <p:nvPr/>
        </p:nvSpPr>
        <p:spPr>
          <a:xfrm>
            <a:off x="485775" y="1209856"/>
            <a:ext cx="8488363" cy="2550583"/>
          </a:xfrm>
          <a:prstGeom prst="rect">
            <a:avLst/>
          </a:prstGeom>
          <a:noFill/>
          <a:ln>
            <a:noFill/>
          </a:ln>
        </p:spPr>
        <p:txBody>
          <a:bodyPr lIns="0" tIns="0" rIns="0" bIns="0"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Font typeface="Arial"/>
              <a:buNone/>
              <a:defRPr sz="2200" b="0" i="0" u="none" strike="noStrike" cap="none">
                <a:solidFill>
                  <a:schemeClr val="tx1"/>
                </a:solidFill>
                <a:latin typeface="Arial"/>
                <a:ea typeface="Arial"/>
                <a:cs typeface="Arial"/>
                <a:sym typeface="Arial"/>
              </a:defRPr>
            </a:lvl1pPr>
            <a:lvl2pPr lvl="1" indent="0">
              <a:spcBef>
                <a:spcPts val="0"/>
              </a:spcBef>
              <a:buNone/>
              <a:defRPr sz="1500"/>
            </a:lvl2pPr>
            <a:lvl3pPr lvl="2" indent="0">
              <a:spcBef>
                <a:spcPts val="0"/>
              </a:spcBef>
              <a:buNone/>
              <a:defRPr sz="1500"/>
            </a:lvl3pPr>
            <a:lvl4pPr lvl="3" indent="0">
              <a:spcBef>
                <a:spcPts val="0"/>
              </a:spcBef>
              <a:buNone/>
              <a:defRPr sz="1500"/>
            </a:lvl4pPr>
            <a:lvl5pPr lvl="4" indent="0">
              <a:spcBef>
                <a:spcPts val="0"/>
              </a:spcBef>
              <a:buNone/>
              <a:defRPr sz="1500"/>
            </a:lvl5pPr>
            <a:lvl6pPr lvl="5" indent="0">
              <a:spcBef>
                <a:spcPts val="0"/>
              </a:spcBef>
              <a:buNone/>
              <a:defRPr sz="1500"/>
            </a:lvl6pPr>
            <a:lvl7pPr lvl="6" indent="0">
              <a:spcBef>
                <a:spcPts val="0"/>
              </a:spcBef>
              <a:buNone/>
              <a:defRPr sz="1500"/>
            </a:lvl7pPr>
            <a:lvl8pPr lvl="7" indent="0">
              <a:spcBef>
                <a:spcPts val="0"/>
              </a:spcBef>
              <a:buNone/>
              <a:defRPr sz="1500"/>
            </a:lvl8pPr>
            <a:lvl9pPr lvl="8" indent="0">
              <a:spcBef>
                <a:spcPts val="0"/>
              </a:spcBef>
              <a:buNone/>
              <a:defRPr sz="1500"/>
            </a:lvl9pPr>
          </a:lstStyle>
          <a:p>
            <a:pPr>
              <a:spcAft>
                <a:spcPts val="800"/>
              </a:spcAft>
              <a:buClr>
                <a:srgbClr val="0A5FB4"/>
              </a:buClr>
              <a:buSzPct val="150000"/>
            </a:pPr>
            <a:r>
              <a:rPr lang="en-US" sz="800" dirty="0">
                <a:solidFill>
                  <a:srgbClr val="666666"/>
                </a:solidFill>
              </a:rPr>
              <a:t>This document has been prepared by BBVA Research Department. It is provided for information purposes only and expresses data, opinions or estimations regarding the date of issue of the report, prepared by BBVA or obtained from or based on sources we consider to be reliable, and have not been independently verified by BBVA. Therefore, BBVA offers no warranty, either express or implicit, regarding its accuracy, integrity or correctness.</a:t>
            </a:r>
          </a:p>
          <a:p>
            <a:pPr>
              <a:spcAft>
                <a:spcPts val="800"/>
              </a:spcAft>
              <a:buClr>
                <a:srgbClr val="0A5FB4"/>
              </a:buClr>
              <a:buSzPct val="150000"/>
            </a:pPr>
            <a:r>
              <a:rPr lang="en-US" sz="800" dirty="0">
                <a:solidFill>
                  <a:srgbClr val="666666"/>
                </a:solidFill>
              </a:rPr>
              <a:t>Any estimations this document may contain have been undertaken according to generally accepted methodologies and should be considered as forecasts or projections. Results obtained in the past, either positive or negative, are no guarantee of future performance.</a:t>
            </a:r>
          </a:p>
          <a:p>
            <a:pPr>
              <a:spcAft>
                <a:spcPts val="800"/>
              </a:spcAft>
              <a:buClr>
                <a:srgbClr val="0A5FB4"/>
              </a:buClr>
              <a:buSzPct val="150000"/>
            </a:pPr>
            <a:r>
              <a:rPr lang="en-US" sz="800" dirty="0">
                <a:solidFill>
                  <a:srgbClr val="666666"/>
                </a:solidFill>
              </a:rPr>
              <a:t>This document and its contents are subject to changes without prior notice depending on variables such as the economic context or market fluctuations. BBVA is not responsible for updating these contents or for giving notice of such changes.</a:t>
            </a:r>
          </a:p>
          <a:p>
            <a:pPr>
              <a:spcAft>
                <a:spcPts val="800"/>
              </a:spcAft>
              <a:buClr>
                <a:srgbClr val="0A5FB4"/>
              </a:buClr>
              <a:buSzPct val="150000"/>
            </a:pPr>
            <a:r>
              <a:rPr lang="en-US" sz="800" dirty="0">
                <a:solidFill>
                  <a:srgbClr val="666666"/>
                </a:solidFill>
              </a:rPr>
              <a:t>BBVA accepts no liability for any loss, direct or indirect, that may result from the use of this document or its contents.</a:t>
            </a:r>
          </a:p>
          <a:p>
            <a:pPr>
              <a:spcAft>
                <a:spcPts val="800"/>
              </a:spcAft>
              <a:buClr>
                <a:srgbClr val="0A5FB4"/>
              </a:buClr>
              <a:buSzPct val="150000"/>
            </a:pPr>
            <a:r>
              <a:rPr lang="en-US" sz="800" dirty="0">
                <a:solidFill>
                  <a:srgbClr val="666666"/>
                </a:solidFill>
              </a:rPr>
              <a:t>This document and its contents do not constitute an offer, invitation or solicitation to purchase, divest or enter into any interest in financial assets or instruments. Neither shall this document nor its contents form the basis of any contract, commitment or decision of any kind.</a:t>
            </a:r>
          </a:p>
          <a:p>
            <a:pPr>
              <a:spcAft>
                <a:spcPts val="800"/>
              </a:spcAft>
              <a:buClr>
                <a:srgbClr val="0A5FB4"/>
              </a:buClr>
              <a:buSzPct val="150000"/>
            </a:pPr>
            <a:r>
              <a:rPr lang="en-US" sz="800" dirty="0">
                <a:solidFill>
                  <a:srgbClr val="666666"/>
                </a:solidFill>
              </a:rPr>
              <a:t>With regard to investment in financial assets related to economic variables this document may cover, readers should be aware that under no circumstances should they base their investment decisions on the information contained in this document. Those persons or entities offering investment products to these potential investors are legally required to provide the information needed for them to take an appropriate investment decision.</a:t>
            </a:r>
          </a:p>
          <a:p>
            <a:pPr>
              <a:spcAft>
                <a:spcPts val="800"/>
              </a:spcAft>
              <a:buClr>
                <a:srgbClr val="0A5FB4"/>
              </a:buClr>
              <a:buSzPct val="150000"/>
            </a:pPr>
            <a:r>
              <a:rPr lang="en-US" sz="800" dirty="0">
                <a:solidFill>
                  <a:srgbClr val="666666"/>
                </a:solidFill>
              </a:rPr>
              <a:t>The content of this document is protected by intellectual property laws. Reproduction, transformation, distribution, public communication, making available, extraction, reuse, forwarding or use of any nature by any means or process is prohibited, except in cases where it is legally permitted or expressly </a:t>
            </a:r>
            <a:r>
              <a:rPr lang="en-US" sz="800" dirty="0" err="1">
                <a:solidFill>
                  <a:srgbClr val="666666"/>
                </a:solidFill>
              </a:rPr>
              <a:t>authorised</a:t>
            </a:r>
            <a:r>
              <a:rPr lang="en-US" sz="800" dirty="0">
                <a:solidFill>
                  <a:srgbClr val="666666"/>
                </a:solidFill>
              </a:rPr>
              <a:t> by BBVA on its website </a:t>
            </a:r>
            <a:r>
              <a:rPr lang="en-US" sz="800" u="sng" dirty="0">
                <a:solidFill>
                  <a:schemeClr val="accent1"/>
                </a:solidFill>
                <a:hlinkClick r:id="rId2">
                  <a:extLst>
                    <a:ext uri="{A12FA001-AC4F-418D-AE19-62706E023703}">
                      <ahyp:hlinkClr xmlns="" xmlns:ahyp="http://schemas.microsoft.com/office/drawing/2018/hyperlinkcolor" val="tx"/>
                    </a:ext>
                  </a:extLst>
                </a:hlinkClick>
              </a:rPr>
              <a:t>www.bbvaresearch.com</a:t>
            </a:r>
            <a:r>
              <a:rPr lang="en-US" sz="800" i="1" dirty="0"/>
              <a:t>.</a:t>
            </a:r>
            <a:endParaRPr lang="en-US" sz="800" dirty="0">
              <a:solidFill>
                <a:srgbClr val="666666"/>
              </a:solidFill>
            </a:endParaRPr>
          </a:p>
        </p:txBody>
      </p:sp>
    </p:spTree>
    <p:extLst>
      <p:ext uri="{BB962C8B-B14F-4D97-AF65-F5344CB8AC3E}">
        <p14:creationId xmlns:p14="http://schemas.microsoft.com/office/powerpoint/2010/main" val="1652640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9 Tabla">
            <a:extLst>
              <a:ext uri="{FF2B5EF4-FFF2-40B4-BE49-F238E27FC236}">
                <a16:creationId xmlns="" xmlns:a16="http://schemas.microsoft.com/office/drawing/2014/main" id="{A34DB1B8-F9F0-4E02-83A3-AA46A48FEAA7}"/>
              </a:ext>
            </a:extLst>
          </p:cNvPr>
          <p:cNvGraphicFramePr>
            <a:graphicFrameLocks noGrp="1"/>
          </p:cNvGraphicFramePr>
          <p:nvPr>
            <p:extLst>
              <p:ext uri="{D42A27DB-BD31-4B8C-83A1-F6EECF244321}">
                <p14:modId xmlns:p14="http://schemas.microsoft.com/office/powerpoint/2010/main" val="2001308943"/>
              </p:ext>
            </p:extLst>
          </p:nvPr>
        </p:nvGraphicFramePr>
        <p:xfrm>
          <a:off x="487298" y="2088428"/>
          <a:ext cx="7920000" cy="457200"/>
        </p:xfrm>
        <a:graphic>
          <a:graphicData uri="http://schemas.openxmlformats.org/drawingml/2006/table">
            <a:tbl>
              <a:tblPr firstRow="1" firstCol="1" bandRow="1"/>
              <a:tblGrid>
                <a:gridCol w="1584000">
                  <a:extLst>
                    <a:ext uri="{9D8B030D-6E8A-4147-A177-3AD203B41FA5}">
                      <a16:colId xmlns="" xmlns:a16="http://schemas.microsoft.com/office/drawing/2014/main" val="20000"/>
                    </a:ext>
                  </a:extLst>
                </a:gridCol>
                <a:gridCol w="1584000">
                  <a:extLst>
                    <a:ext uri="{9D8B030D-6E8A-4147-A177-3AD203B41FA5}">
                      <a16:colId xmlns="" xmlns:a16="http://schemas.microsoft.com/office/drawing/2014/main" val="20001"/>
                    </a:ext>
                  </a:extLst>
                </a:gridCol>
                <a:gridCol w="1584000">
                  <a:extLst>
                    <a:ext uri="{9D8B030D-6E8A-4147-A177-3AD203B41FA5}">
                      <a16:colId xmlns="" xmlns:a16="http://schemas.microsoft.com/office/drawing/2014/main" val="20002"/>
                    </a:ext>
                  </a:extLst>
                </a:gridCol>
                <a:gridCol w="1584000">
                  <a:extLst>
                    <a:ext uri="{9D8B030D-6E8A-4147-A177-3AD203B41FA5}">
                      <a16:colId xmlns="" xmlns:a16="http://schemas.microsoft.com/office/drawing/2014/main" val="20003"/>
                    </a:ext>
                  </a:extLst>
                </a:gridCol>
                <a:gridCol w="1584000">
                  <a:extLst>
                    <a:ext uri="{9D8B030D-6E8A-4147-A177-3AD203B41FA5}">
                      <a16:colId xmlns="" xmlns:a16="http://schemas.microsoft.com/office/drawing/2014/main" val="534873165"/>
                    </a:ext>
                  </a:extLst>
                </a:gridCol>
              </a:tblGrid>
              <a:tr h="306000">
                <a:tc>
                  <a:txBody>
                    <a:bodyPr/>
                    <a:lstStyle/>
                    <a:p>
                      <a:pPr marL="0" algn="l" defTabSz="356599" rtl="0" eaLnBrk="1" latinLnBrk="0" hangingPunct="1">
                        <a:spcBef>
                          <a:spcPts val="0"/>
                        </a:spcBef>
                        <a:spcAft>
                          <a:spcPts val="0"/>
                        </a:spcAft>
                      </a:pPr>
                      <a:r>
                        <a:rPr lang="en-US" sz="1000" u="none" kern="1200" noProof="0" dirty="0">
                          <a:solidFill>
                            <a:srgbClr val="121212"/>
                          </a:solidFill>
                          <a:latin typeface="+mn-lt"/>
                          <a:ea typeface="BentonSansBBVA Book"/>
                          <a:cs typeface="Times New Roman"/>
                        </a:rPr>
                        <a:t>Betty Huang</a:t>
                      </a:r>
                      <a:endParaRPr lang="en-US" sz="1000" u="none" kern="1200" noProof="0" dirty="0">
                        <a:solidFill>
                          <a:srgbClr val="121212"/>
                        </a:solidFill>
                        <a:latin typeface="Arial"/>
                        <a:ea typeface="BentonSansBBVA Book"/>
                        <a:cs typeface="Times New Roman"/>
                      </a:endParaRPr>
                    </a:p>
                    <a:p>
                      <a:pPr marL="0" algn="l" defTabSz="356599" rtl="0" eaLnBrk="1" latinLnBrk="0" hangingPunct="1">
                        <a:spcBef>
                          <a:spcPts val="0"/>
                        </a:spcBef>
                        <a:spcAft>
                          <a:spcPts val="0"/>
                        </a:spcAft>
                      </a:pPr>
                      <a:r>
                        <a:rPr lang="es-ES_tradnl" sz="1000" u="none" kern="1200" dirty="0">
                          <a:solidFill>
                            <a:srgbClr val="02A5A5"/>
                          </a:solidFill>
                          <a:latin typeface="+mn-lt"/>
                          <a:ea typeface="BentonSansBBVA Book"/>
                          <a:cs typeface="Times New Roman"/>
                        </a:rPr>
                        <a:t>Economist</a:t>
                      </a:r>
                    </a:p>
                    <a:p>
                      <a:pPr marL="0" algn="l" defTabSz="356599" rtl="0" eaLnBrk="1" latinLnBrk="0" hangingPunct="1">
                        <a:spcBef>
                          <a:spcPts val="0"/>
                        </a:spcBef>
                        <a:spcAft>
                          <a:spcPts val="0"/>
                        </a:spcAft>
                      </a:pPr>
                      <a:r>
                        <a:rPr lang="es-ES" sz="1000" kern="1200" dirty="0">
                          <a:solidFill>
                            <a:srgbClr val="666666"/>
                          </a:solidFill>
                          <a:effectLst/>
                          <a:latin typeface="+mn-lt"/>
                          <a:ea typeface="BentonSansBBVA Book"/>
                          <a:cs typeface="Times New Roman"/>
                        </a:rPr>
                        <a:t>betty.huang@bbva.com</a:t>
                      </a:r>
                    </a:p>
                  </a:txBody>
                  <a:tcPr marL="71755" marR="0" marT="0" marB="0">
                    <a:lnL w="12700" cap="flat" cmpd="sng" algn="ctr">
                      <a:solidFill>
                        <a:srgbClr val="D3D3D3"/>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marL="0" algn="l" defTabSz="356599" rtl="0" eaLnBrk="1" latinLnBrk="0" hangingPunct="1">
                        <a:spcBef>
                          <a:spcPts val="0"/>
                        </a:spcBef>
                        <a:spcAft>
                          <a:spcPts val="0"/>
                        </a:spcAft>
                      </a:pPr>
                      <a:endParaRPr lang="es-ES" sz="1000" kern="1200" dirty="0">
                        <a:solidFill>
                          <a:srgbClr val="666666"/>
                        </a:solidFill>
                        <a:effectLst/>
                        <a:latin typeface="+mn-lt"/>
                        <a:ea typeface="BentonSansBBVA Book"/>
                        <a:cs typeface="Times New Roman"/>
                      </a:endParaRPr>
                    </a:p>
                  </a:txBody>
                  <a:tcPr marL="71755"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l" defTabSz="356599" rtl="0" eaLnBrk="1" latinLnBrk="0" hangingPunct="1">
                        <a:spcBef>
                          <a:spcPts val="0"/>
                        </a:spcBef>
                        <a:spcAft>
                          <a:spcPts val="0"/>
                        </a:spcAft>
                      </a:pPr>
                      <a:endParaRPr lang="es-ES" sz="1000" kern="1200" dirty="0">
                        <a:solidFill>
                          <a:srgbClr val="666666"/>
                        </a:solidFill>
                        <a:effectLst/>
                        <a:latin typeface="+mn-lt"/>
                        <a:ea typeface="BentonSansBBVA Book"/>
                        <a:cs typeface="Times New Roman"/>
                      </a:endParaRPr>
                    </a:p>
                  </a:txBody>
                  <a:tcPr marL="71755"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l" defTabSz="356599" rtl="0" eaLnBrk="1" latinLnBrk="0" hangingPunct="1">
                        <a:spcBef>
                          <a:spcPts val="0"/>
                        </a:spcBef>
                        <a:spcAft>
                          <a:spcPts val="0"/>
                        </a:spcAft>
                      </a:pPr>
                      <a:endParaRPr lang="es-ES" sz="1000" kern="1200" dirty="0">
                        <a:solidFill>
                          <a:srgbClr val="666666"/>
                        </a:solidFill>
                        <a:effectLst/>
                        <a:latin typeface="+mn-lt"/>
                        <a:ea typeface="BentonSansBBVA Book"/>
                        <a:cs typeface="Times New Roman"/>
                      </a:endParaRPr>
                    </a:p>
                  </a:txBody>
                  <a:tcPr marL="71755"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l" defTabSz="356599" rtl="0" eaLnBrk="1" latinLnBrk="0" hangingPunct="1">
                        <a:spcBef>
                          <a:spcPts val="0"/>
                        </a:spcBef>
                        <a:spcAft>
                          <a:spcPts val="0"/>
                        </a:spcAft>
                      </a:pPr>
                      <a:endParaRPr lang="es-ES" sz="1000" kern="1200" dirty="0">
                        <a:solidFill>
                          <a:srgbClr val="666666"/>
                        </a:solidFill>
                        <a:effectLst/>
                        <a:latin typeface="+mn-lt"/>
                        <a:ea typeface="BentonSansBBVA Book"/>
                        <a:cs typeface="Times New Roman"/>
                      </a:endParaRPr>
                    </a:p>
                  </a:txBody>
                  <a:tcPr marL="71755"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sp>
        <p:nvSpPr>
          <p:cNvPr id="17" name="CuadroTexto 16">
            <a:extLst>
              <a:ext uri="{FF2B5EF4-FFF2-40B4-BE49-F238E27FC236}">
                <a16:creationId xmlns="" xmlns:a16="http://schemas.microsoft.com/office/drawing/2014/main" id="{84C0D998-B6D3-4E7E-B4D8-C85070F91006}"/>
              </a:ext>
            </a:extLst>
          </p:cNvPr>
          <p:cNvSpPr txBox="1"/>
          <p:nvPr/>
        </p:nvSpPr>
        <p:spPr>
          <a:xfrm>
            <a:off x="492919" y="1208868"/>
            <a:ext cx="4572000" cy="47705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10" normalizeH="0" baseline="0" dirty="0">
                <a:ln>
                  <a:noFill/>
                </a:ln>
                <a:solidFill>
                  <a:srgbClr val="02A5A5"/>
                </a:solidFill>
                <a:effectLst/>
                <a:uLnTx/>
                <a:uFillTx/>
                <a:latin typeface="Arial"/>
                <a:ea typeface="+mn-ea"/>
                <a:cs typeface="+mn-cs"/>
              </a:rPr>
              <a:t>Chief Economist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121212"/>
                </a:solidFill>
                <a:effectLst/>
                <a:uLnTx/>
                <a:uFillTx/>
                <a:latin typeface="Arial" panose="020B0604020202020204"/>
                <a:ea typeface="BentonSansBBVA Book"/>
                <a:cs typeface="Times New Roman"/>
              </a:rPr>
              <a:t>Le Xia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666666"/>
                </a:solidFill>
                <a:effectLst/>
                <a:uLnTx/>
                <a:uFillTx/>
                <a:latin typeface="Arial" panose="020B0604020202020204"/>
                <a:ea typeface="BentonSansBBVA Book"/>
                <a:cs typeface="Times New Roman"/>
              </a:rPr>
              <a:t>le.xia@bbva.com</a:t>
            </a:r>
          </a:p>
        </p:txBody>
      </p:sp>
      <p:sp>
        <p:nvSpPr>
          <p:cNvPr id="2" name="Título 1">
            <a:extLst>
              <a:ext uri="{FF2B5EF4-FFF2-40B4-BE49-F238E27FC236}">
                <a16:creationId xmlns="" xmlns:a16="http://schemas.microsoft.com/office/drawing/2014/main" id="{A536996B-1D3F-40CF-8635-4350679BA72D}"/>
              </a:ext>
            </a:extLst>
          </p:cNvPr>
          <p:cNvSpPr>
            <a:spLocks noGrp="1"/>
          </p:cNvSpPr>
          <p:nvPr>
            <p:ph type="title"/>
          </p:nvPr>
        </p:nvSpPr>
        <p:spPr/>
        <p:txBody>
          <a:bodyPr/>
          <a:lstStyle/>
          <a:p>
            <a:r>
              <a:rPr lang="en-US" dirty="0"/>
              <a:t>This report has been produced by:</a:t>
            </a:r>
            <a:endParaRPr lang="es-ES" dirty="0"/>
          </a:p>
        </p:txBody>
      </p:sp>
      <p:sp>
        <p:nvSpPr>
          <p:cNvPr id="18" name="13 Rectángulo">
            <a:extLst>
              <a:ext uri="{FF2B5EF4-FFF2-40B4-BE49-F238E27FC236}">
                <a16:creationId xmlns="" xmlns:a16="http://schemas.microsoft.com/office/drawing/2014/main" id="{D47663DB-D640-4328-B53C-93DEA5454E41}"/>
              </a:ext>
            </a:extLst>
          </p:cNvPr>
          <p:cNvSpPr/>
          <p:nvPr/>
        </p:nvSpPr>
        <p:spPr>
          <a:xfrm>
            <a:off x="489680" y="4740019"/>
            <a:ext cx="6933630" cy="260328"/>
          </a:xfrm>
          <a:prstGeom prst="rect">
            <a:avLst/>
          </a:prstGeom>
        </p:spPr>
        <p:txBody>
          <a:bodyPr wrap="square" lIns="0" tIns="0" rIns="0" bIns="0">
            <a:spAutoFit/>
          </a:bodyPr>
          <a:lstStyle/>
          <a:p>
            <a:pPr marR="53975">
              <a:lnSpc>
                <a:spcPct val="110000"/>
              </a:lnSpc>
              <a:spcBef>
                <a:spcPts val="3000"/>
              </a:spcBef>
              <a:spcAft>
                <a:spcPts val="0"/>
              </a:spcAft>
            </a:pPr>
            <a:r>
              <a:rPr lang="es-ES" sz="800" u="none" spc="-10" dirty="0">
                <a:solidFill>
                  <a:srgbClr val="02A5A5"/>
                </a:solidFill>
                <a:latin typeface="Arial" panose="020B0604020202020204" pitchFamily="34" charset="0"/>
                <a:ea typeface="BentonSansBBVA Book"/>
                <a:cs typeface="Arial" panose="020B0604020202020204" pitchFamily="34" charset="0"/>
              </a:rPr>
              <a:t>ENQUIRIES TO: </a:t>
            </a:r>
            <a:r>
              <a:rPr lang="en-US" sz="800" u="none" spc="-10" dirty="0">
                <a:solidFill>
                  <a:srgbClr val="808285"/>
                </a:solidFill>
                <a:latin typeface="Arial" panose="020B0604020202020204" pitchFamily="34" charset="0"/>
                <a:ea typeface="BentonSansBBVA Book"/>
                <a:cs typeface="Arial" panose="020B0604020202020204" pitchFamily="34" charset="0"/>
              </a:rPr>
              <a:t>BBVA Research</a:t>
            </a:r>
            <a:r>
              <a:rPr lang="en-US" sz="800" u="none" spc="-10">
                <a:solidFill>
                  <a:srgbClr val="808285"/>
                </a:solidFill>
                <a:latin typeface="Arial" panose="020B0604020202020204" pitchFamily="34" charset="0"/>
                <a:ea typeface="BentonSansBBVA Book"/>
                <a:cs typeface="Arial" panose="020B0604020202020204" pitchFamily="34" charset="0"/>
              </a:rPr>
              <a:t>: Level 95, International Commerce Centre, Austin Road West, Kowloon, </a:t>
            </a:r>
            <a:r>
              <a:rPr lang="en-US" sz="800" u="none" spc="-10" dirty="0">
                <a:solidFill>
                  <a:srgbClr val="808285"/>
                </a:solidFill>
                <a:latin typeface="Arial" panose="020B0604020202020204" pitchFamily="34" charset="0"/>
                <a:ea typeface="BentonSansBBVA Book"/>
                <a:cs typeface="Arial" panose="020B0604020202020204" pitchFamily="34" charset="0"/>
              </a:rPr>
              <a:t>Hong Kong.</a:t>
            </a:r>
            <a:br>
              <a:rPr lang="en-US" sz="800" u="none" spc="-10" dirty="0">
                <a:solidFill>
                  <a:srgbClr val="808285"/>
                </a:solidFill>
                <a:latin typeface="Arial" panose="020B0604020202020204" pitchFamily="34" charset="0"/>
                <a:ea typeface="BentonSansBBVA Book"/>
                <a:cs typeface="Arial" panose="020B0604020202020204" pitchFamily="34" charset="0"/>
              </a:rPr>
            </a:br>
            <a:r>
              <a:rPr lang="en-US" sz="800" u="none" spc="-10" dirty="0">
                <a:solidFill>
                  <a:srgbClr val="808285"/>
                </a:solidFill>
                <a:latin typeface="Arial" panose="020B0604020202020204" pitchFamily="34" charset="0"/>
                <a:ea typeface="BentonSansBBVA Book"/>
                <a:cs typeface="Arial" panose="020B0604020202020204" pitchFamily="34" charset="0"/>
              </a:rPr>
              <a:t>Tel. + 2582 3111 / Fax. +852-2587-9717 - bbvaresearch@bbva.com / www.bbvaresearch.com</a:t>
            </a:r>
            <a:endParaRPr lang="en-US" sz="800" u="none" dirty="0">
              <a:solidFill>
                <a:srgbClr val="666666"/>
              </a:solidFill>
              <a:latin typeface="Arial" panose="020B0604020202020204" pitchFamily="34" charset="0"/>
              <a:ea typeface="BentonSansBBVA Book"/>
              <a:cs typeface="Arial" panose="020B0604020202020204" pitchFamily="34" charset="0"/>
            </a:endParaRPr>
          </a:p>
        </p:txBody>
      </p:sp>
    </p:spTree>
    <p:extLst>
      <p:ext uri="{BB962C8B-B14F-4D97-AF65-F5344CB8AC3E}">
        <p14:creationId xmlns:p14="http://schemas.microsoft.com/office/powerpoint/2010/main" val="1022169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4500" y="1893208"/>
            <a:ext cx="5418140" cy="1357084"/>
          </a:xfrm>
        </p:spPr>
        <p:txBody>
          <a:bodyPr/>
          <a:lstStyle/>
          <a:p>
            <a:r>
              <a:rPr lang="en-US" dirty="0"/>
              <a:t>China Banking Monitor</a:t>
            </a:r>
          </a:p>
        </p:txBody>
      </p:sp>
      <p:sp>
        <p:nvSpPr>
          <p:cNvPr id="4" name="CuadroTexto 21"/>
          <p:cNvSpPr txBox="1"/>
          <p:nvPr/>
        </p:nvSpPr>
        <p:spPr>
          <a:xfrm>
            <a:off x="490954" y="4210927"/>
            <a:ext cx="1330758" cy="183864"/>
          </a:xfrm>
          <a:prstGeom prst="rect">
            <a:avLst/>
          </a:prstGeom>
          <a:noFill/>
          <a:ln w="9525">
            <a:noFill/>
            <a:miter lim="800000"/>
            <a:headEnd/>
            <a:tailEnd/>
          </a:ln>
        </p:spPr>
        <p:txBody>
          <a:bodyPr lIns="0" tIns="0" rIns="0" bIns="0" anchor="ctr"/>
          <a:lstStyle>
            <a:defPPr>
              <a:defRPr lang="es-ES_tradnl"/>
            </a:defPPr>
            <a:lvl1pPr>
              <a:lnSpc>
                <a:spcPct val="80000"/>
              </a:lnSpc>
              <a:spcBef>
                <a:spcPts val="936"/>
              </a:spcBef>
              <a:defRPr sz="900" u="none">
                <a:solidFill>
                  <a:srgbClr val="FFFFFF"/>
                </a:solidFill>
                <a:latin typeface="+mj-lt"/>
                <a:cs typeface="Arial" pitchFamily="34" charset="0"/>
              </a:defRPr>
            </a:lvl1pPr>
          </a:lstStyle>
          <a:p>
            <a:r>
              <a:rPr lang="en-US" sz="1050" dirty="0">
                <a:solidFill>
                  <a:schemeClr val="accent3"/>
                </a:solidFill>
              </a:rPr>
              <a:t>March </a:t>
            </a:r>
            <a:r>
              <a:rPr lang="en-US" sz="1050" dirty="0" smtClean="0">
                <a:solidFill>
                  <a:schemeClr val="accent3"/>
                </a:solidFill>
              </a:rPr>
              <a:t>15, </a:t>
            </a:r>
            <a:r>
              <a:rPr lang="en-US" sz="1050" dirty="0">
                <a:solidFill>
                  <a:schemeClr val="accent3"/>
                </a:solidFill>
              </a:rPr>
              <a:t>2023</a:t>
            </a:r>
          </a:p>
        </p:txBody>
      </p:sp>
    </p:spTree>
    <p:extLst>
      <p:ext uri="{BB962C8B-B14F-4D97-AF65-F5344CB8AC3E}">
        <p14:creationId xmlns:p14="http://schemas.microsoft.com/office/powerpoint/2010/main" val="279528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A bumpy V-shape recovery amid disordered “Zero covid” relaxation</a:t>
            </a:r>
          </a:p>
        </p:txBody>
      </p:sp>
      <p:sp>
        <p:nvSpPr>
          <p:cNvPr id="3" name="Subtítulo 2">
            <a:extLst>
              <a:ext uri="{FF2B5EF4-FFF2-40B4-BE49-F238E27FC236}">
                <a16:creationId xmlns="" xmlns:a16="http://schemas.microsoft.com/office/drawing/2014/main" id="{10804C91-1C4C-B103-F183-4A92CA235564}"/>
              </a:ext>
            </a:extLst>
          </p:cNvPr>
          <p:cNvSpPr>
            <a:spLocks noGrp="1"/>
          </p:cNvSpPr>
          <p:nvPr>
            <p:ph type="subTitle" idx="2"/>
          </p:nvPr>
        </p:nvSpPr>
        <p:spPr/>
        <p:txBody>
          <a:bodyPr/>
          <a:lstStyle/>
          <a:p>
            <a:r>
              <a:rPr lang="en-US" dirty="0"/>
              <a:t>The economic growth slowed to 2.9% y/y in Q4 from 3.9% y/y in Q3, concluding 2022 GDP at 3.0%, amid a number of headwinds including weak consumer demand, intermittent COVID-related mobility restrictions and beleaguered property market. </a:t>
            </a:r>
          </a:p>
        </p:txBody>
      </p:sp>
      <p:sp>
        <p:nvSpPr>
          <p:cNvPr id="11" name="Shape 686"/>
          <p:cNvSpPr txBox="1"/>
          <p:nvPr/>
        </p:nvSpPr>
        <p:spPr>
          <a:xfrm>
            <a:off x="492801" y="1208630"/>
            <a:ext cx="3971249"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GROWTH SLOWED TO 2.9% IN Q4 FROM 3.9% IN Q3, CONCLUDING 2022 GDP AT 3.0%</a:t>
            </a:r>
          </a:p>
        </p:txBody>
      </p:sp>
      <p:sp>
        <p:nvSpPr>
          <p:cNvPr id="12" name="Shape 686"/>
          <p:cNvSpPr txBox="1"/>
          <p:nvPr/>
        </p:nvSpPr>
        <p:spPr>
          <a:xfrm>
            <a:off x="5003800" y="1208630"/>
            <a:ext cx="3970300"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WEAK REAL ESTATE FAI STILL WEIGHED ON FAI, WHILE INFRASTRUCTURE FAI PICKED UP</a:t>
            </a:r>
          </a:p>
        </p:txBody>
      </p:sp>
      <p:sp>
        <p:nvSpPr>
          <p:cNvPr id="4" name="39 CuadroTexto">
            <a:extLst>
              <a:ext uri="{FF2B5EF4-FFF2-40B4-BE49-F238E27FC236}">
                <a16:creationId xmlns="" xmlns:a16="http://schemas.microsoft.com/office/drawing/2014/main" id="{6E94FBCA-BCC4-F48E-66C9-D99D1217E6A1}"/>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CEIC &amp; BBVA </a:t>
            </a:r>
            <a:r>
              <a:rPr lang="es-ES" dirty="0" err="1"/>
              <a:t>Research</a:t>
            </a:r>
            <a:r>
              <a:rPr lang="es-ES" dirty="0"/>
              <a:t>.</a:t>
            </a:r>
          </a:p>
        </p:txBody>
      </p:sp>
      <p:sp>
        <p:nvSpPr>
          <p:cNvPr id="5" name="39 CuadroTexto">
            <a:extLst>
              <a:ext uri="{FF2B5EF4-FFF2-40B4-BE49-F238E27FC236}">
                <a16:creationId xmlns="" xmlns:a16="http://schemas.microsoft.com/office/drawing/2014/main" id="{E5564F7B-168B-FCF5-3FD6-B9AFC3BC2917}"/>
              </a:ext>
            </a:extLst>
          </p:cNvPr>
          <p:cNvSpPr txBox="1"/>
          <p:nvPr/>
        </p:nvSpPr>
        <p:spPr>
          <a:xfrm>
            <a:off x="5003800" y="4294760"/>
            <a:ext cx="2315382" cy="88778"/>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CEIC, Haver &amp; BBVA Research</a:t>
            </a:r>
          </a:p>
        </p:txBody>
      </p:sp>
      <p:pic>
        <p:nvPicPr>
          <p:cNvPr id="13" name="Imagen 12">
            <a:extLst>
              <a:ext uri="{FF2B5EF4-FFF2-40B4-BE49-F238E27FC236}">
                <a16:creationId xmlns="" xmlns:a16="http://schemas.microsoft.com/office/drawing/2014/main" id="{3F51CC1D-D11A-113D-07E6-378F41F39BC4}"/>
              </a:ext>
            </a:extLst>
          </p:cNvPr>
          <p:cNvPicPr>
            <a:picLocks noChangeAspect="1"/>
          </p:cNvPicPr>
          <p:nvPr/>
        </p:nvPicPr>
        <p:blipFill>
          <a:blip r:embed="rId2"/>
          <a:stretch>
            <a:fillRect/>
          </a:stretch>
        </p:blipFill>
        <p:spPr>
          <a:xfrm>
            <a:off x="406096" y="1718624"/>
            <a:ext cx="3981033" cy="2444708"/>
          </a:xfrm>
          <a:prstGeom prst="rect">
            <a:avLst/>
          </a:prstGeom>
        </p:spPr>
      </p:pic>
      <p:pic>
        <p:nvPicPr>
          <p:cNvPr id="6" name="Picture 5"/>
          <p:cNvPicPr>
            <a:picLocks noChangeAspect="1"/>
          </p:cNvPicPr>
          <p:nvPr/>
        </p:nvPicPr>
        <p:blipFill>
          <a:blip r:embed="rId3"/>
          <a:stretch>
            <a:fillRect/>
          </a:stretch>
        </p:blipFill>
        <p:spPr>
          <a:xfrm>
            <a:off x="4966284" y="1599188"/>
            <a:ext cx="3909268" cy="2697456"/>
          </a:xfrm>
          <a:prstGeom prst="rect">
            <a:avLst/>
          </a:prstGeom>
        </p:spPr>
      </p:pic>
    </p:spTree>
    <p:extLst>
      <p:ext uri="{BB962C8B-B14F-4D97-AF65-F5344CB8AC3E}">
        <p14:creationId xmlns:p14="http://schemas.microsoft.com/office/powerpoint/2010/main" val="86114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China’s stock market remained sluggish in 2022 but saw a pick up after the economy reopened </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609684"/>
            <a:ext cx="8473500" cy="369332"/>
          </a:xfrm>
        </p:spPr>
        <p:txBody>
          <a:bodyPr/>
          <a:lstStyle/>
          <a:p>
            <a:r>
              <a:rPr lang="en-US" dirty="0"/>
              <a:t>China’s abrupt exit of Zero Covid policy gave rise to a stock market rally. In the aftermath of China’s reopening, both the Shanghai Composite Index and CSI 300 index revised their previously declining trend. </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70300"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SHANGHAI COMPOSITE INDEX GOT A BOOST FROM THE EXIT OF ZERO COVID POLICY</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00"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…AS WELL AS CSI 300 INDEX AND FTSE CHINA A600 BANKS INDEX</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a:t>
            </a:r>
            <a:r>
              <a:rPr lang="es-ES" dirty="0" err="1"/>
              <a:t>Wind</a:t>
            </a:r>
            <a:r>
              <a:rPr lang="es-ES" dirty="0"/>
              <a:t> &amp; BBVA </a:t>
            </a:r>
            <a:r>
              <a:rPr lang="es-ES" dirty="0" err="1"/>
              <a:t>Research</a:t>
            </a:r>
            <a:endParaRPr lang="es-ES" dirty="0"/>
          </a:p>
        </p:txBody>
      </p:sp>
      <p:sp>
        <p:nvSpPr>
          <p:cNvPr id="6" name="39 CuadroTexto">
            <a:extLst>
              <a:ext uri="{FF2B5EF4-FFF2-40B4-BE49-F238E27FC236}">
                <a16:creationId xmlns="" xmlns:a16="http://schemas.microsoft.com/office/drawing/2014/main" id="{6DB41993-0B03-AC39-6FAF-6AB5DD19CD90}"/>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a:t>Source: Wind &amp; BBVA Research</a:t>
            </a:r>
            <a:endParaRPr lang="en-US" dirty="0"/>
          </a:p>
        </p:txBody>
      </p:sp>
      <p:pic>
        <p:nvPicPr>
          <p:cNvPr id="7" name="Imagen 6">
            <a:extLst>
              <a:ext uri="{FF2B5EF4-FFF2-40B4-BE49-F238E27FC236}">
                <a16:creationId xmlns="" xmlns:a16="http://schemas.microsoft.com/office/drawing/2014/main" id="{548D9403-FC33-687B-FEB0-0AC80DE60E5B}"/>
              </a:ext>
            </a:extLst>
          </p:cNvPr>
          <p:cNvPicPr>
            <a:picLocks noChangeAspect="1"/>
          </p:cNvPicPr>
          <p:nvPr/>
        </p:nvPicPr>
        <p:blipFill>
          <a:blip r:embed="rId2"/>
          <a:stretch>
            <a:fillRect/>
          </a:stretch>
        </p:blipFill>
        <p:spPr>
          <a:xfrm>
            <a:off x="485775" y="1712476"/>
            <a:ext cx="3970300" cy="2443599"/>
          </a:xfrm>
          <a:prstGeom prst="rect">
            <a:avLst/>
          </a:prstGeom>
        </p:spPr>
      </p:pic>
      <p:pic>
        <p:nvPicPr>
          <p:cNvPr id="3" name="Imagen 2">
            <a:extLst>
              <a:ext uri="{FF2B5EF4-FFF2-40B4-BE49-F238E27FC236}">
                <a16:creationId xmlns="" xmlns:a16="http://schemas.microsoft.com/office/drawing/2014/main" id="{73605EAB-0720-4CDD-6A8B-D26DF4BBC54B}"/>
              </a:ext>
            </a:extLst>
          </p:cNvPr>
          <p:cNvPicPr>
            <a:picLocks noChangeAspect="1"/>
          </p:cNvPicPr>
          <p:nvPr/>
        </p:nvPicPr>
        <p:blipFill>
          <a:blip r:embed="rId3"/>
          <a:stretch>
            <a:fillRect/>
          </a:stretch>
        </p:blipFill>
        <p:spPr>
          <a:xfrm>
            <a:off x="5017491" y="1712476"/>
            <a:ext cx="3956647" cy="2444708"/>
          </a:xfrm>
          <a:prstGeom prst="rect">
            <a:avLst/>
          </a:prstGeom>
        </p:spPr>
      </p:pic>
    </p:spTree>
    <p:extLst>
      <p:ext uri="{BB962C8B-B14F-4D97-AF65-F5344CB8AC3E}">
        <p14:creationId xmlns:p14="http://schemas.microsoft.com/office/powerpoint/2010/main" val="401695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Easing monetary policy to accommodate growth to prevent growth hard-landing</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609684"/>
            <a:ext cx="8473500" cy="369332"/>
          </a:xfrm>
        </p:spPr>
        <p:txBody>
          <a:bodyPr/>
          <a:lstStyle/>
          <a:p>
            <a:r>
              <a:rPr lang="en-US" dirty="0"/>
              <a:t>The central bank cut the 5-year loan prime rate, a reference interest rate for mortgages, twice in 2022. In addition, the central bank cut 1-year loan prime rate in August and cut reserve requirement ratio for banks </a:t>
            </a:r>
            <a:r>
              <a:rPr lang="en-US" dirty="0" smtClean="0"/>
              <a:t>twice during the past year. </a:t>
            </a:r>
            <a:endParaRPr lang="en-US" dirty="0"/>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971249"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HOEVER, THE PBOC MAINTAINED LPR AFER AUGUST’S CUT AMID AGGRESSIE FED HIKE</a:t>
            </a: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00"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THE CENTRAL BANK HAS CUT RRR 2 TIMES IN APRIL AND DECEMBER </a:t>
            </a:r>
            <a:r>
              <a:rPr lang="en-US" sz="1200" b="1" cap="all" dirty="0" smtClean="0">
                <a:solidFill>
                  <a:srgbClr val="02A5A5"/>
                </a:solidFill>
                <a:latin typeface="+mn-lt"/>
                <a:sym typeface="Open Sans"/>
              </a:rPr>
              <a:t>RESPECTIVELY IN 2022</a:t>
            </a:r>
            <a:endParaRPr lang="en-US" sz="1200" b="1" cap="all" dirty="0">
              <a:solidFill>
                <a:srgbClr val="02A5A5"/>
              </a:solidFill>
              <a:latin typeface="+mn-lt"/>
              <a:sym typeface="Open Sans"/>
            </a:endParaRP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a:t>
            </a:r>
            <a:r>
              <a:rPr lang="es-ES" dirty="0" err="1"/>
              <a:t>Haver</a:t>
            </a:r>
            <a:r>
              <a:rPr lang="es-ES" dirty="0"/>
              <a:t> &amp; BBVA </a:t>
            </a:r>
            <a:r>
              <a:rPr lang="es-ES" dirty="0" err="1"/>
              <a:t>Research</a:t>
            </a:r>
            <a:endParaRPr lang="es-ES" dirty="0"/>
          </a:p>
        </p:txBody>
      </p:sp>
      <p:sp>
        <p:nvSpPr>
          <p:cNvPr id="6" name="39 CuadroTexto">
            <a:extLst>
              <a:ext uri="{FF2B5EF4-FFF2-40B4-BE49-F238E27FC236}">
                <a16:creationId xmlns="" xmlns:a16="http://schemas.microsoft.com/office/drawing/2014/main" id="{6DB41993-0B03-AC39-6FAF-6AB5DD19CD90}"/>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a:t>Source: CEIC &amp; BBVA Research</a:t>
            </a:r>
            <a:endParaRPr lang="en-US" dirty="0"/>
          </a:p>
        </p:txBody>
      </p:sp>
      <p:pic>
        <p:nvPicPr>
          <p:cNvPr id="8" name="Imagen 7">
            <a:extLst>
              <a:ext uri="{FF2B5EF4-FFF2-40B4-BE49-F238E27FC236}">
                <a16:creationId xmlns="" xmlns:a16="http://schemas.microsoft.com/office/drawing/2014/main" id="{211BA6B4-A5EB-9D99-72F7-037BACB343F8}"/>
              </a:ext>
            </a:extLst>
          </p:cNvPr>
          <p:cNvPicPr>
            <a:picLocks noChangeAspect="1"/>
          </p:cNvPicPr>
          <p:nvPr/>
        </p:nvPicPr>
        <p:blipFill>
          <a:blip r:embed="rId2"/>
          <a:stretch>
            <a:fillRect/>
          </a:stretch>
        </p:blipFill>
        <p:spPr>
          <a:xfrm>
            <a:off x="501307" y="1679153"/>
            <a:ext cx="3962743" cy="2450804"/>
          </a:xfrm>
          <a:prstGeom prst="rect">
            <a:avLst/>
          </a:prstGeom>
        </p:spPr>
      </p:pic>
      <p:pic>
        <p:nvPicPr>
          <p:cNvPr id="11" name="Picture 10"/>
          <p:cNvPicPr>
            <a:picLocks noChangeAspect="1"/>
          </p:cNvPicPr>
          <p:nvPr/>
        </p:nvPicPr>
        <p:blipFill>
          <a:blip r:embed="rId3"/>
          <a:stretch>
            <a:fillRect/>
          </a:stretch>
        </p:blipFill>
        <p:spPr>
          <a:xfrm>
            <a:off x="5015182" y="1575180"/>
            <a:ext cx="3741488" cy="2689525"/>
          </a:xfrm>
          <a:prstGeom prst="rect">
            <a:avLst/>
          </a:prstGeom>
        </p:spPr>
      </p:pic>
    </p:spTree>
    <p:extLst>
      <p:ext uri="{BB962C8B-B14F-4D97-AF65-F5344CB8AC3E}">
        <p14:creationId xmlns:p14="http://schemas.microsoft.com/office/powerpoint/2010/main" val="238136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Credit growth remain subdued in 2022 amid a slowing economy but rebounded quickly </a:t>
            </a:r>
            <a:r>
              <a:rPr lang="en-US" dirty="0" smtClean="0"/>
              <a:t>in </a:t>
            </a:r>
            <a:r>
              <a:rPr lang="en-US" dirty="0"/>
              <a:t>2023 </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a:t>Growth of outstanding total social financing (TSF), a broad measure of credit and liquidity in the economy, slowed to single digit growth at 9.6% in December 2022. However, new bank lending set a record high to RMB 4.9 trillion </a:t>
            </a:r>
            <a:r>
              <a:rPr lang="en-US" dirty="0" smtClean="0"/>
              <a:t>and 1.8 trillion in Jan and </a:t>
            </a:r>
            <a:r>
              <a:rPr lang="en-US" dirty="0" smtClean="0"/>
              <a:t>Feb 2023 respectively, </a:t>
            </a:r>
            <a:r>
              <a:rPr lang="en-US" dirty="0"/>
              <a:t>in response to the central bank’s call to support the COVID-ravaged economy. </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0" y="1208630"/>
            <a:ext cx="3971249"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TOTAL SOCIAL FINANCING </a:t>
            </a:r>
            <a:r>
              <a:rPr lang="en-US" sz="1200" b="1" cap="all" dirty="0" smtClean="0">
                <a:solidFill>
                  <a:srgbClr val="02A5A5"/>
                </a:solidFill>
                <a:latin typeface="+mn-lt"/>
                <a:sym typeface="Open Sans"/>
              </a:rPr>
              <a:t>REBOUNDED IN 2013 AMID THE ECONOMY RECOVERY</a:t>
            </a:r>
            <a:endParaRPr lang="en-US" sz="1200" b="1" cap="all" dirty="0">
              <a:solidFill>
                <a:srgbClr val="02A5A5"/>
              </a:solidFill>
              <a:latin typeface="+mn-lt"/>
              <a:sym typeface="Open Sans"/>
            </a:endParaRP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184666"/>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smtClean="0">
                <a:solidFill>
                  <a:srgbClr val="02A5A5"/>
                </a:solidFill>
                <a:latin typeface="+mn-lt"/>
                <a:sym typeface="Open Sans"/>
              </a:rPr>
              <a:t>…SO DID M2 GROWTH RATE</a:t>
            </a:r>
            <a:endParaRPr lang="en-US" sz="1200" b="1" cap="all" dirty="0">
              <a:solidFill>
                <a:srgbClr val="02A5A5"/>
              </a:solidFill>
              <a:latin typeface="+mn-lt"/>
              <a:sym typeface="Open Sans"/>
            </a:endParaRP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CEIC &amp; BBVA </a:t>
            </a:r>
            <a:r>
              <a:rPr lang="es-ES" dirty="0" err="1"/>
              <a:t>Research</a:t>
            </a:r>
            <a:endParaRPr lang="es-ES" dirty="0"/>
          </a:p>
        </p:txBody>
      </p:sp>
      <p:sp>
        <p:nvSpPr>
          <p:cNvPr id="6" name="39 CuadroTexto">
            <a:extLst>
              <a:ext uri="{FF2B5EF4-FFF2-40B4-BE49-F238E27FC236}">
                <a16:creationId xmlns="" xmlns:a16="http://schemas.microsoft.com/office/drawing/2014/main" id="{6DB41993-0B03-AC39-6FAF-6AB5DD19CD90}"/>
              </a:ext>
            </a:extLst>
          </p:cNvPr>
          <p:cNvSpPr txBox="1"/>
          <p:nvPr/>
        </p:nvSpPr>
        <p:spPr>
          <a:xfrm>
            <a:off x="5015182"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n-US" dirty="0"/>
              <a:t>Source: Wind &amp; BBVA Research</a:t>
            </a:r>
          </a:p>
        </p:txBody>
      </p:sp>
      <p:pic>
        <p:nvPicPr>
          <p:cNvPr id="11" name="Picture 10"/>
          <p:cNvPicPr>
            <a:picLocks noChangeAspect="1"/>
          </p:cNvPicPr>
          <p:nvPr/>
        </p:nvPicPr>
        <p:blipFill>
          <a:blip r:embed="rId2"/>
          <a:stretch>
            <a:fillRect/>
          </a:stretch>
        </p:blipFill>
        <p:spPr>
          <a:xfrm>
            <a:off x="421185" y="1740225"/>
            <a:ext cx="3722855" cy="2517558"/>
          </a:xfrm>
          <a:prstGeom prst="rect">
            <a:avLst/>
          </a:prstGeom>
        </p:spPr>
      </p:pic>
      <p:pic>
        <p:nvPicPr>
          <p:cNvPr id="3" name="Picture 2"/>
          <p:cNvPicPr>
            <a:picLocks noChangeAspect="1"/>
          </p:cNvPicPr>
          <p:nvPr/>
        </p:nvPicPr>
        <p:blipFill>
          <a:blip r:embed="rId3"/>
          <a:stretch>
            <a:fillRect/>
          </a:stretch>
        </p:blipFill>
        <p:spPr>
          <a:xfrm>
            <a:off x="5003800" y="1518827"/>
            <a:ext cx="3750862" cy="2708324"/>
          </a:xfrm>
          <a:prstGeom prst="rect">
            <a:avLst/>
          </a:prstGeom>
        </p:spPr>
      </p:pic>
    </p:spTree>
    <p:extLst>
      <p:ext uri="{BB962C8B-B14F-4D97-AF65-F5344CB8AC3E}">
        <p14:creationId xmlns:p14="http://schemas.microsoft.com/office/powerpoint/2010/main" val="152472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China’s debt overhang concentrates on local government debt and corporate debt</a:t>
            </a:r>
          </a:p>
        </p:txBody>
      </p:sp>
      <p:sp>
        <p:nvSpPr>
          <p:cNvPr id="4" name="Subtítulo 3">
            <a:extLst>
              <a:ext uri="{FF2B5EF4-FFF2-40B4-BE49-F238E27FC236}">
                <a16:creationId xmlns="" xmlns:a16="http://schemas.microsoft.com/office/drawing/2014/main" id="{BEE56B1D-18AE-E287-3AC7-75BF70B90124}"/>
              </a:ext>
            </a:extLst>
          </p:cNvPr>
          <p:cNvSpPr>
            <a:spLocks noGrp="1"/>
          </p:cNvSpPr>
          <p:nvPr>
            <p:ph type="subTitle" idx="2"/>
          </p:nvPr>
        </p:nvSpPr>
        <p:spPr>
          <a:xfrm>
            <a:off x="500600" y="4517351"/>
            <a:ext cx="8473538" cy="553998"/>
          </a:xfrm>
        </p:spPr>
        <p:txBody>
          <a:bodyPr/>
          <a:lstStyle/>
          <a:p>
            <a:pPr marL="0" indent="0"/>
            <a:r>
              <a:rPr lang="en-US" dirty="0"/>
              <a:t>China’s macro leverage ratio, defined as total debt as % of GDP, rose to the record high of </a:t>
            </a:r>
            <a:r>
              <a:rPr lang="en-US" dirty="0" smtClean="0"/>
              <a:t>295.9% </a:t>
            </a:r>
            <a:r>
              <a:rPr lang="en-US" dirty="0"/>
              <a:t>at </a:t>
            </a:r>
            <a:r>
              <a:rPr lang="en-US" dirty="0" smtClean="0"/>
              <a:t>Q3 </a:t>
            </a:r>
            <a:r>
              <a:rPr lang="en-US" dirty="0"/>
              <a:t>2022, </a:t>
            </a:r>
            <a:r>
              <a:rPr lang="en-US" dirty="0" smtClean="0"/>
              <a:t>9.2% </a:t>
            </a:r>
            <a:r>
              <a:rPr lang="en-US" dirty="0"/>
              <a:t>points higher than the same period last year. However, the debt overhang issue mainly focus on </a:t>
            </a:r>
            <a:r>
              <a:rPr lang="en-US" dirty="0" smtClean="0"/>
              <a:t>corporate debt and local </a:t>
            </a:r>
            <a:r>
              <a:rPr lang="en-US" dirty="0"/>
              <a:t>government </a:t>
            </a:r>
            <a:r>
              <a:rPr lang="en-US" dirty="0" smtClean="0"/>
              <a:t>debt, </a:t>
            </a:r>
            <a:r>
              <a:rPr lang="en-US" dirty="0"/>
              <a:t>while homebuyers are rushing to pay down mortgages as banks lowered mortgage rates.</a:t>
            </a:r>
          </a:p>
        </p:txBody>
      </p:sp>
      <p:sp>
        <p:nvSpPr>
          <p:cNvPr id="15" name="Shape 686">
            <a:extLst>
              <a:ext uri="{FF2B5EF4-FFF2-40B4-BE49-F238E27FC236}">
                <a16:creationId xmlns="" xmlns:a16="http://schemas.microsoft.com/office/drawing/2014/main" id="{6E2A11B4-DB32-40B0-8AC1-4A235F048C7F}"/>
              </a:ext>
            </a:extLst>
          </p:cNvPr>
          <p:cNvSpPr txBox="1"/>
          <p:nvPr/>
        </p:nvSpPr>
        <p:spPr>
          <a:xfrm>
            <a:off x="492801" y="1208630"/>
            <a:ext cx="3506770"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a:solidFill>
                  <a:srgbClr val="02A5A5"/>
                </a:solidFill>
                <a:latin typeface="+mn-lt"/>
                <a:sym typeface="Open Sans"/>
              </a:rPr>
              <a:t>CHINA’S MACRO LEVERAGE RATIO REACHED 295.3% TILL Q2 2022</a:t>
            </a:r>
            <a:endParaRPr lang="en-US" sz="1200" b="1" cap="all" dirty="0">
              <a:solidFill>
                <a:srgbClr val="02A5A5"/>
              </a:solidFill>
              <a:latin typeface="+mn-lt"/>
              <a:sym typeface="Open Sans"/>
            </a:endParaRPr>
          </a:p>
        </p:txBody>
      </p:sp>
      <p:sp>
        <p:nvSpPr>
          <p:cNvPr id="16" name="Shape 686">
            <a:extLst>
              <a:ext uri="{FF2B5EF4-FFF2-40B4-BE49-F238E27FC236}">
                <a16:creationId xmlns="" xmlns:a16="http://schemas.microsoft.com/office/drawing/2014/main" id="{22A05AAF-A299-418E-B177-EC3457BA16F0}"/>
              </a:ext>
            </a:extLst>
          </p:cNvPr>
          <p:cNvSpPr txBox="1"/>
          <p:nvPr/>
        </p:nvSpPr>
        <p:spPr>
          <a:xfrm>
            <a:off x="5003800" y="1208630"/>
            <a:ext cx="3970338" cy="369332"/>
          </a:xfrm>
          <a:prstGeom prst="rect">
            <a:avLst/>
          </a:prstGeom>
        </p:spPr>
        <p:txBody>
          <a:bodyPr wrap="square" lIns="0" tIns="0" rIns="0" bIns="0">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n-US" sz="1200" b="1" cap="all" dirty="0">
                <a:solidFill>
                  <a:srgbClr val="02A5A5"/>
                </a:solidFill>
                <a:latin typeface="+mn-lt"/>
                <a:sym typeface="Open Sans"/>
              </a:rPr>
              <a:t>CHINA’S MACRO LEVERAGE RATIO IS HIGHER THAN EMERGING MARKETS AVERAGE</a:t>
            </a:r>
          </a:p>
        </p:txBody>
      </p:sp>
      <p:sp>
        <p:nvSpPr>
          <p:cNvPr id="5" name="39 CuadroTexto">
            <a:extLst>
              <a:ext uri="{FF2B5EF4-FFF2-40B4-BE49-F238E27FC236}">
                <a16:creationId xmlns="" xmlns:a16="http://schemas.microsoft.com/office/drawing/2014/main" id="{A5F3D297-9D7A-C2A9-9C38-54A51ED81104}"/>
              </a:ext>
            </a:extLst>
          </p:cNvPr>
          <p:cNvSpPr txBox="1"/>
          <p:nvPr/>
        </p:nvSpPr>
        <p:spPr>
          <a:xfrm>
            <a:off x="492801" y="4231149"/>
            <a:ext cx="2304000" cy="144000"/>
          </a:xfrm>
          <a:prstGeom prst="rect">
            <a:avLst/>
          </a:prstGeom>
          <a:noFill/>
          <a:ln>
            <a:noFill/>
          </a:ln>
        </p:spPr>
        <p:txBody>
          <a:bodyPr wrap="square" lIns="0" tIns="0" rIns="0" bIns="0" rtlCol="0" anchor="b" anchorCtr="0">
            <a:noAutofit/>
          </a:bodyPr>
          <a:lstStyle>
            <a:defPPr>
              <a:defRPr lang="es-ES_tradnl"/>
            </a:defPPr>
            <a:lvl1pPr lvl="0" defTabSz="685800" fontAlgn="auto">
              <a:spcBef>
                <a:spcPts val="0"/>
              </a:spcBef>
              <a:spcAft>
                <a:spcPts val="0"/>
              </a:spcAft>
              <a:buClr>
                <a:srgbClr val="072146"/>
              </a:buClr>
              <a:tabLst>
                <a:tab pos="457200" algn="l"/>
              </a:tabLst>
              <a:defRPr sz="700" u="none">
                <a:solidFill>
                  <a:srgbClr val="666666"/>
                </a:solidFill>
                <a:latin typeface="Arial"/>
              </a:defRPr>
            </a:lvl1pPr>
          </a:lstStyle>
          <a:p>
            <a:r>
              <a:rPr lang="es-ES" dirty="0"/>
              <a:t>Source: CEIC &amp; BBVA </a:t>
            </a:r>
            <a:r>
              <a:rPr lang="es-ES" dirty="0" err="1"/>
              <a:t>Research</a:t>
            </a:r>
            <a:endParaRPr lang="es-ES" dirty="0"/>
          </a:p>
        </p:txBody>
      </p:sp>
      <p:pic>
        <p:nvPicPr>
          <p:cNvPr id="7" name="Imagen 6">
            <a:extLst>
              <a:ext uri="{FF2B5EF4-FFF2-40B4-BE49-F238E27FC236}">
                <a16:creationId xmlns="" xmlns:a16="http://schemas.microsoft.com/office/drawing/2014/main" id="{5148175D-265C-C6A4-4770-4DC4911AFD58}"/>
              </a:ext>
            </a:extLst>
          </p:cNvPr>
          <p:cNvPicPr>
            <a:picLocks noChangeAspect="1"/>
          </p:cNvPicPr>
          <p:nvPr/>
        </p:nvPicPr>
        <p:blipFill rotWithShape="1">
          <a:blip r:embed="rId2"/>
          <a:srcRect b="11403"/>
          <a:stretch/>
        </p:blipFill>
        <p:spPr>
          <a:xfrm>
            <a:off x="4929791" y="1781220"/>
            <a:ext cx="3962743" cy="2517041"/>
          </a:xfrm>
          <a:prstGeom prst="rect">
            <a:avLst/>
          </a:prstGeom>
        </p:spPr>
      </p:pic>
      <p:pic>
        <p:nvPicPr>
          <p:cNvPr id="3" name="Picture 2"/>
          <p:cNvPicPr>
            <a:picLocks noChangeAspect="1"/>
          </p:cNvPicPr>
          <p:nvPr/>
        </p:nvPicPr>
        <p:blipFill>
          <a:blip r:embed="rId3"/>
          <a:stretch>
            <a:fillRect/>
          </a:stretch>
        </p:blipFill>
        <p:spPr>
          <a:xfrm>
            <a:off x="471600" y="1636394"/>
            <a:ext cx="3872196" cy="2523654"/>
          </a:xfrm>
          <a:prstGeom prst="rect">
            <a:avLst/>
          </a:prstGeom>
        </p:spPr>
      </p:pic>
    </p:spTree>
    <p:extLst>
      <p:ext uri="{BB962C8B-B14F-4D97-AF65-F5344CB8AC3E}">
        <p14:creationId xmlns:p14="http://schemas.microsoft.com/office/powerpoint/2010/main" val="827082829"/>
      </p:ext>
    </p:extLst>
  </p:cSld>
  <p:clrMapOvr>
    <a:masterClrMapping/>
  </p:clrMapOvr>
</p:sld>
</file>

<file path=ppt/theme/theme1.xml><?xml version="1.0" encoding="utf-8"?>
<a:theme xmlns:a="http://schemas.openxmlformats.org/drawingml/2006/main" name="Template BBVA 16-9">
  <a:themeElements>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_BBVA PowerPoint Template_Arial_16-9.potx" id="{A0DBA195-602F-4CFD-BAFD-9FBD69DC9D98}" vid="{B0711025-DDDE-4E5C-BC9B-C72B4862D7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NB_BBVA PowerPoint Template_Arial_16-9</Template>
  <TotalTime>814</TotalTime>
  <Words>5710</Words>
  <Application>Microsoft Office PowerPoint</Application>
  <PresentationFormat>On-screen Show (16:9)</PresentationFormat>
  <Paragraphs>563</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BBVA Office Book</vt:lpstr>
      <vt:lpstr>BBVA Office Light</vt:lpstr>
      <vt:lpstr>BentonSansBBVA Book</vt:lpstr>
      <vt:lpstr>ＭＳ Ｐゴシック</vt:lpstr>
      <vt:lpstr>Open Sans</vt:lpstr>
      <vt:lpstr>黑体</vt:lpstr>
      <vt:lpstr>Arial</vt:lpstr>
      <vt:lpstr>Calibri</vt:lpstr>
      <vt:lpstr>Times New Roman</vt:lpstr>
      <vt:lpstr>Template BBVA 16-9</vt:lpstr>
      <vt:lpstr>China Banking Monitor</vt:lpstr>
      <vt:lpstr>Index</vt:lpstr>
      <vt:lpstr>Main takeaways</vt:lpstr>
      <vt:lpstr>Macroeconomic environment</vt:lpstr>
      <vt:lpstr>A bumpy V-shape recovery amid disordered “Zero covid” relaxation</vt:lpstr>
      <vt:lpstr>China’s stock market remained sluggish in 2022 but saw a pick up after the economy reopened </vt:lpstr>
      <vt:lpstr>Easing monetary policy to accommodate growth to prevent growth hard-landing</vt:lpstr>
      <vt:lpstr>Credit growth remain subdued in 2022 amid a slowing economy but rebounded quickly in 2023 </vt:lpstr>
      <vt:lpstr>China’s debt overhang concentrates on local government debt and corporate debt</vt:lpstr>
      <vt:lpstr>Performance of banking Sector</vt:lpstr>
      <vt:lpstr>A snapshot of financial fundamentals of Chinese banks</vt:lpstr>
      <vt:lpstr>Bank assets growth saw a faster expansion in the first three quarters of 2022</vt:lpstr>
      <vt:lpstr>Loan growth moderate slightly while non-loan assets growth picked up</vt:lpstr>
      <vt:lpstr>Housing mortgages and retail loans weighed on loan growth rate</vt:lpstr>
      <vt:lpstr>Bank’s exposure to housing sector was trending down</vt:lpstr>
      <vt:lpstr>By contrast, green loan growth accelerated</vt:lpstr>
      <vt:lpstr>Banks’ profitability was under pressure due to narrowed interest rate margin</vt:lpstr>
      <vt:lpstr>Bank’s provisions for bad loans have moderately slightly</vt:lpstr>
      <vt:lpstr>ROA and ROE registered the lowest record in more than 10 years</vt:lpstr>
      <vt:lpstr>Although both NPL ratio and special-mention loan ratios declined due to a sustained NPL disposal, asset risks are rising</vt:lpstr>
      <vt:lpstr>Loan quality diverged between big banks and regional banks     </vt:lpstr>
      <vt:lpstr>Banks’ capitalization remained stable, but needs more capital to support its forthcoming credit spree </vt:lpstr>
      <vt:lpstr>A diverged capital buffer distribution among big and smaller banks</vt:lpstr>
      <vt:lpstr>China to build differentiated capital regulatory system for banks  </vt:lpstr>
      <vt:lpstr>Risks exposure rules are also refined</vt:lpstr>
      <vt:lpstr>China’s global systemically important banks face TLAC shortfall    </vt:lpstr>
      <vt:lpstr>Banks’ liquidity remained adequate</vt:lpstr>
      <vt:lpstr>Small banks’ reliance on negotiable certificates of deposits (NCDs) as funding source decreased</vt:lpstr>
      <vt:lpstr>Banking sector enter 2023 with greater headwinds</vt:lpstr>
      <vt:lpstr>Property market risks could exacerbate the debt overhang problem</vt:lpstr>
      <vt:lpstr>“Hidden debts” issued by the LGFVs debt will pose risks to the banking sector</vt:lpstr>
      <vt:lpstr>Local government debts have increased rapidly over the past several years</vt:lpstr>
      <vt:lpstr>Most of LGFVs debt listed in stock exchange will mature in 5-7 years, while majority proportion of offshore debt will mature in 2 years</vt:lpstr>
      <vt:lpstr>Stress test: LGFV debt default could impose financial risks</vt:lpstr>
      <vt:lpstr>Shadow banking activities</vt:lpstr>
      <vt:lpstr>Banks’ fund dependence of shadow banking system has decreased moderately</vt:lpstr>
      <vt:lpstr>China shadow banking assets continued to trend down</vt:lpstr>
      <vt:lpstr>Interbank and non-standard wealth management products continue to shrink under enhanced regulatory efforts</vt:lpstr>
      <vt:lpstr>Maturity mismatch between WMPs and underlying assets has lessened</vt:lpstr>
      <vt:lpstr>Contraction in trust loans continues</vt:lpstr>
      <vt:lpstr>Trust assets pivoting away from infrastructure and real estate to bond market</vt:lpstr>
      <vt:lpstr>Money market funds attract massive capital inflow amid weak investment</vt:lpstr>
      <vt:lpstr>Key regulatory developments in 2022</vt:lpstr>
      <vt:lpstr>Disclaimer</vt:lpstr>
      <vt:lpstr>This report has been produced by:</vt:lpstr>
      <vt:lpstr>China Banking Monitor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Banking monitor</dc:title>
  <dc:creator>HUANG BETTY YURONG, BETTY YURONG</dc:creator>
  <cp:lastModifiedBy>HUANG BETTY YURONG, BETTY YURONG</cp:lastModifiedBy>
  <cp:revision>14</cp:revision>
  <dcterms:created xsi:type="dcterms:W3CDTF">2023-03-06T08:46:50Z</dcterms:created>
  <dcterms:modified xsi:type="dcterms:W3CDTF">2023-03-15T07:17:00Z</dcterms:modified>
</cp:coreProperties>
</file>